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04"/>
  </p:notesMasterIdLst>
  <p:handoutMasterIdLst>
    <p:handoutMasterId r:id="rId105"/>
  </p:handoutMasterIdLst>
  <p:sldIdLst>
    <p:sldId id="614" r:id="rId5"/>
    <p:sldId id="615" r:id="rId6"/>
    <p:sldId id="616" r:id="rId7"/>
    <p:sldId id="617" r:id="rId8"/>
    <p:sldId id="618" r:id="rId9"/>
    <p:sldId id="619" r:id="rId10"/>
    <p:sldId id="620" r:id="rId11"/>
    <p:sldId id="621" r:id="rId12"/>
    <p:sldId id="622" r:id="rId13"/>
    <p:sldId id="623" r:id="rId14"/>
    <p:sldId id="638" r:id="rId15"/>
    <p:sldId id="639" r:id="rId16"/>
    <p:sldId id="640" r:id="rId17"/>
    <p:sldId id="641" r:id="rId18"/>
    <p:sldId id="642" r:id="rId19"/>
    <p:sldId id="643" r:id="rId20"/>
    <p:sldId id="625" r:id="rId21"/>
    <p:sldId id="626" r:id="rId22"/>
    <p:sldId id="627" r:id="rId23"/>
    <p:sldId id="628" r:id="rId24"/>
    <p:sldId id="629" r:id="rId25"/>
    <p:sldId id="630" r:id="rId26"/>
    <p:sldId id="631" r:id="rId27"/>
    <p:sldId id="632" r:id="rId28"/>
    <p:sldId id="633" r:id="rId29"/>
    <p:sldId id="634" r:id="rId30"/>
    <p:sldId id="635" r:id="rId31"/>
    <p:sldId id="644" r:id="rId32"/>
    <p:sldId id="636" r:id="rId33"/>
    <p:sldId id="645" r:id="rId34"/>
    <p:sldId id="637" r:id="rId35"/>
    <p:sldId id="646" r:id="rId36"/>
    <p:sldId id="706" r:id="rId37"/>
    <p:sldId id="705" r:id="rId38"/>
    <p:sldId id="719" r:id="rId39"/>
    <p:sldId id="647" r:id="rId40"/>
    <p:sldId id="649" r:id="rId41"/>
    <p:sldId id="648" r:id="rId42"/>
    <p:sldId id="650" r:id="rId43"/>
    <p:sldId id="651" r:id="rId44"/>
    <p:sldId id="652" r:id="rId45"/>
    <p:sldId id="653" r:id="rId46"/>
    <p:sldId id="654" r:id="rId47"/>
    <p:sldId id="720" r:id="rId48"/>
    <p:sldId id="721" r:id="rId49"/>
    <p:sldId id="722" r:id="rId50"/>
    <p:sldId id="655" r:id="rId51"/>
    <p:sldId id="657" r:id="rId52"/>
    <p:sldId id="658" r:id="rId53"/>
    <p:sldId id="659" r:id="rId54"/>
    <p:sldId id="660" r:id="rId55"/>
    <p:sldId id="656" r:id="rId56"/>
    <p:sldId id="668" r:id="rId57"/>
    <p:sldId id="669" r:id="rId58"/>
    <p:sldId id="670" r:id="rId59"/>
    <p:sldId id="671" r:id="rId60"/>
    <p:sldId id="674" r:id="rId61"/>
    <p:sldId id="672" r:id="rId62"/>
    <p:sldId id="673" r:id="rId63"/>
    <p:sldId id="661" r:id="rId64"/>
    <p:sldId id="675" r:id="rId65"/>
    <p:sldId id="676" r:id="rId66"/>
    <p:sldId id="680" r:id="rId67"/>
    <p:sldId id="681" r:id="rId68"/>
    <p:sldId id="678" r:id="rId69"/>
    <p:sldId id="679" r:id="rId70"/>
    <p:sldId id="677" r:id="rId71"/>
    <p:sldId id="682" r:id="rId72"/>
    <p:sldId id="683" r:id="rId73"/>
    <p:sldId id="684" r:id="rId74"/>
    <p:sldId id="686" r:id="rId75"/>
    <p:sldId id="696" r:id="rId76"/>
    <p:sldId id="687" r:id="rId77"/>
    <p:sldId id="688" r:id="rId78"/>
    <p:sldId id="689" r:id="rId79"/>
    <p:sldId id="690" r:id="rId80"/>
    <p:sldId id="691" r:id="rId81"/>
    <p:sldId id="692" r:id="rId82"/>
    <p:sldId id="693" r:id="rId83"/>
    <p:sldId id="694" r:id="rId84"/>
    <p:sldId id="685" r:id="rId85"/>
    <p:sldId id="695" r:id="rId86"/>
    <p:sldId id="697" r:id="rId87"/>
    <p:sldId id="698" r:id="rId88"/>
    <p:sldId id="662" r:id="rId89"/>
    <p:sldId id="663" r:id="rId90"/>
    <p:sldId id="664" r:id="rId91"/>
    <p:sldId id="665" r:id="rId92"/>
    <p:sldId id="666" r:id="rId93"/>
    <p:sldId id="667" r:id="rId94"/>
    <p:sldId id="699" r:id="rId95"/>
    <p:sldId id="700" r:id="rId96"/>
    <p:sldId id="701" r:id="rId97"/>
    <p:sldId id="723" r:id="rId98"/>
    <p:sldId id="702" r:id="rId99"/>
    <p:sldId id="703" r:id="rId100"/>
    <p:sldId id="704" r:id="rId101"/>
    <p:sldId id="339" r:id="rId102"/>
    <p:sldId id="364" r:id="rId103"/>
  </p:sldIdLst>
  <p:sldSz cx="9144000" cy="6858000" type="screen4x3"/>
  <p:notesSz cx="6858000" cy="9144000"/>
  <p:custDataLst>
    <p:tags r:id="rId1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78333" autoAdjust="0"/>
  </p:normalViewPr>
  <p:slideViewPr>
    <p:cSldViewPr snapToObjects="1" showGuides="1">
      <p:cViewPr varScale="1">
        <p:scale>
          <a:sx n="89" d="100"/>
          <a:sy n="89" d="100"/>
        </p:scale>
        <p:origin x="1310"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commentAuthors" Target="commen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2019-01-27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9" name="Picture 8" descr="apigee_logo_for_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5419" y="284129"/>
            <a:ext cx="1464314" cy="551495"/>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descr="apigee_logo_for_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1982" y="193488"/>
            <a:ext cx="1464314" cy="551495"/>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descr="apigee_logo_for_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6600" y="287150"/>
            <a:ext cx="1464314" cy="551495"/>
          </a:xfrm>
          <a:prstGeom prst="rect">
            <a:avLst/>
          </a:prstGeom>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enterprise.apigee.com/" TargetMode="External"/><Relationship Id="rId2" Type="http://schemas.openxmlformats.org/officeDocument/2006/relationships/hyperlink" Target="https://github.com/apigee/api-platform-samples/blob/master/default-proxies/oauth/oauth.zip?raw=true"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docs-apis.apigee.io/files/Web-design-the-missing-link-ebook-2016-11.pdf#page=45"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324475"/>
          </a:xfrm>
        </p:spPr>
        <p:txBody>
          <a:bodyPr>
            <a:normAutofit fontScale="85000" lnSpcReduction="20000"/>
          </a:bodyPr>
          <a:lstStyle/>
          <a:p>
            <a:r>
              <a:rPr lang="en-US" dirty="0"/>
              <a:t>Try to call the </a:t>
            </a:r>
            <a:r>
              <a:rPr lang="en-US" dirty="0" smtClean="0"/>
              <a:t>API</a:t>
            </a:r>
          </a:p>
          <a:p>
            <a:r>
              <a:rPr lang="en-US" dirty="0"/>
              <a:t>Now try to call your API proxy:</a:t>
            </a:r>
          </a:p>
          <a:p>
            <a:endParaRPr lang="en-US" dirty="0"/>
          </a:p>
          <a:p>
            <a:r>
              <a:rPr lang="en-US" dirty="0"/>
              <a:t>http://{org-name}-test.apigee.net/helloapikey</a:t>
            </a:r>
          </a:p>
          <a:p>
            <a:endParaRPr lang="en-US" dirty="0"/>
          </a:p>
          <a:p>
            <a:r>
              <a:rPr lang="en-US" dirty="0"/>
              <a:t>replacing {org-name} with the name of your Edge organization.</a:t>
            </a:r>
          </a:p>
          <a:p>
            <a:endParaRPr lang="en-US" dirty="0"/>
          </a:p>
          <a:p>
            <a:r>
              <a:rPr lang="en-US" dirty="0"/>
              <a:t>Without the Verify API Key policy, this call would give you the same response as the previous call. But in this case, you should get the following error response:</a:t>
            </a:r>
          </a:p>
          <a:p>
            <a:endParaRPr lang="en-US" dirty="0"/>
          </a:p>
          <a:p>
            <a:r>
              <a:rPr lang="en-US" dirty="0"/>
              <a:t>{"fault":{"</a:t>
            </a:r>
            <a:r>
              <a:rPr lang="en-US" dirty="0" err="1"/>
              <a:t>faultstring</a:t>
            </a:r>
            <a:r>
              <a:rPr lang="en-US" dirty="0"/>
              <a:t>":"Failed to resolve API Key variable request.queryparam.</a:t>
            </a:r>
            <a:r>
              <a:rPr lang="en-US" dirty="0" err="1"/>
              <a:t>apikey</a:t>
            </a:r>
            <a:r>
              <a:rPr lang="en-US" dirty="0"/>
              <a:t>","detail":{"errorcode":"steps.oauth.v2.FailedToResolveAPIKey"}}}</a:t>
            </a:r>
          </a:p>
          <a:p>
            <a:endParaRPr lang="en-US"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spTree>
    <p:extLst>
      <p:ext uri="{BB962C8B-B14F-4D97-AF65-F5344CB8AC3E}">
        <p14:creationId xmlns:p14="http://schemas.microsoft.com/office/powerpoint/2010/main" val="27990427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857687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In this step, you'll create the API proxy that generates an OAuth access token from a consumer key and consumer secret sent in an API call. </a:t>
            </a:r>
            <a:endParaRPr lang="en-US" dirty="0" smtClean="0"/>
          </a:p>
          <a:p>
            <a:r>
              <a:rPr lang="en-US" dirty="0" err="1" smtClean="0"/>
              <a:t>Apigee</a:t>
            </a:r>
            <a:r>
              <a:rPr lang="en-US" dirty="0" smtClean="0"/>
              <a:t> </a:t>
            </a:r>
            <a:r>
              <a:rPr lang="en-US" dirty="0"/>
              <a:t>provides a sample API proxy that does this. You'll download and deploy the proxy now, then use it later in the tutorial. (You could build this API proxy easily yourself. This download and deploy step is for convenience and to show you how easy it is to share proxies that have already been created.)</a:t>
            </a:r>
          </a:p>
          <a:p>
            <a:r>
              <a:rPr lang="en-US" dirty="0">
                <a:hlinkClick r:id="rId2"/>
              </a:rPr>
              <a:t>Download the '</a:t>
            </a:r>
            <a:r>
              <a:rPr lang="en-US" dirty="0" err="1">
                <a:hlinkClick r:id="rId2"/>
              </a:rPr>
              <a:t>oauth</a:t>
            </a:r>
            <a:r>
              <a:rPr lang="en-US" dirty="0">
                <a:hlinkClick r:id="rId2"/>
              </a:rPr>
              <a:t>' sample API proxy</a:t>
            </a:r>
            <a:r>
              <a:rPr lang="en-US" dirty="0"/>
              <a:t> ZIP file to any directory on your file system</a:t>
            </a:r>
            <a:r>
              <a:rPr lang="en-US" dirty="0" smtClean="0"/>
              <a:t>.</a:t>
            </a:r>
          </a:p>
          <a:p>
            <a:r>
              <a:rPr lang="en-US" dirty="0"/>
              <a:t>https://docs.apigee.com/api-platform/tutorials/secure-calls-your-api-through-oauth-20-client-credentials</a:t>
            </a:r>
          </a:p>
          <a:p>
            <a:r>
              <a:rPr lang="en-US" dirty="0"/>
              <a:t>Go to </a:t>
            </a:r>
            <a:r>
              <a:rPr lang="en-US" dirty="0">
                <a:hlinkClick r:id="rId3"/>
              </a:rPr>
              <a:t>https://enterprise.apigee.com</a:t>
            </a:r>
            <a:r>
              <a:rPr lang="en-US" dirty="0"/>
              <a:t> and log in. This is the Edge management UI.</a:t>
            </a:r>
          </a:p>
          <a:p>
            <a:r>
              <a:rPr lang="en-US" dirty="0"/>
              <a:t>Click </a:t>
            </a:r>
            <a:r>
              <a:rPr lang="en-US" b="1" dirty="0"/>
              <a:t>APIs</a:t>
            </a:r>
            <a:r>
              <a:rPr lang="en-US" dirty="0"/>
              <a:t> in the top menu.</a:t>
            </a:r>
          </a:p>
          <a:p>
            <a:endParaRPr lang="en-IN" dirty="0"/>
          </a:p>
        </p:txBody>
      </p:sp>
      <p:sp>
        <p:nvSpPr>
          <p:cNvPr id="3" name="Title 2"/>
          <p:cNvSpPr>
            <a:spLocks noGrp="1"/>
          </p:cNvSpPr>
          <p:nvPr>
            <p:ph type="title"/>
          </p:nvPr>
        </p:nvSpPr>
        <p:spPr/>
        <p:txBody>
          <a:bodyPr/>
          <a:lstStyle/>
          <a:p>
            <a:r>
              <a:rPr lang="en-US" b="0" dirty="0"/>
              <a:t>Download and deploy a token-generating API proxy</a:t>
            </a:r>
            <a:br>
              <a:rPr lang="en-US" b="0" dirty="0"/>
            </a:br>
            <a:endParaRPr lang="en-IN" dirty="0"/>
          </a:p>
        </p:txBody>
      </p:sp>
    </p:spTree>
    <p:extLst>
      <p:ext uri="{BB962C8B-B14F-4D97-AF65-F5344CB8AC3E}">
        <p14:creationId xmlns:p14="http://schemas.microsoft.com/office/powerpoint/2010/main" val="2025174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2286001"/>
            <a:ext cx="8228012" cy="3919538"/>
          </a:xfrm>
        </p:spPr>
        <p:txBody>
          <a:bodyPr>
            <a:normAutofit fontScale="92500" lnSpcReduction="20000"/>
          </a:bodyPr>
          <a:lstStyle/>
          <a:p>
            <a:r>
              <a:rPr lang="en-US" dirty="0"/>
              <a:t>Click the add (+) API Proxy </a:t>
            </a:r>
            <a:r>
              <a:rPr lang="en-US" dirty="0" smtClean="0"/>
              <a:t>button.</a:t>
            </a:r>
            <a:endParaRPr lang="en-US" dirty="0"/>
          </a:p>
          <a:p>
            <a:r>
              <a:rPr lang="en-US" dirty="0"/>
              <a:t>In the Build a Proxy wizard, select Proxy bundle and click Next.</a:t>
            </a:r>
          </a:p>
          <a:p>
            <a:r>
              <a:rPr lang="en-US" dirty="0"/>
              <a:t>Choose the oauth.zip file you downloaded, and click Next.</a:t>
            </a:r>
          </a:p>
          <a:p>
            <a:r>
              <a:rPr lang="en-US" dirty="0"/>
              <a:t>Click Build.</a:t>
            </a:r>
          </a:p>
          <a:p>
            <a:r>
              <a:rPr lang="en-US" dirty="0"/>
              <a:t>After the build completes, click the </a:t>
            </a:r>
            <a:r>
              <a:rPr lang="en-US" dirty="0" err="1"/>
              <a:t>oauth</a:t>
            </a:r>
            <a:r>
              <a:rPr lang="en-US" dirty="0"/>
              <a:t> link to view the new proxy in the API proxy editor.</a:t>
            </a:r>
          </a:p>
          <a:p>
            <a:r>
              <a:rPr lang="en-US" dirty="0"/>
              <a:t>On the API Proxy editor Overview page, click the Deployment drop-down and select test. This is the test environment in your organization.</a:t>
            </a:r>
            <a:endParaRPr lang="en-IN" dirty="0"/>
          </a:p>
        </p:txBody>
      </p:sp>
      <p:sp>
        <p:nvSpPr>
          <p:cNvPr id="3" name="Title 2"/>
          <p:cNvSpPr>
            <a:spLocks noGrp="1"/>
          </p:cNvSpPr>
          <p:nvPr>
            <p:ph type="title"/>
          </p:nvPr>
        </p:nvSpPr>
        <p:spPr/>
        <p:txBody>
          <a:bodyPr/>
          <a:lstStyle/>
          <a:p>
            <a:r>
              <a:rPr lang="en-US" b="0" dirty="0"/>
              <a:t>Download and deploy a token-generating API proxy</a:t>
            </a:r>
            <a:br>
              <a:rPr lang="en-US" b="0" dirty="0"/>
            </a:br>
            <a:endParaRPr lang="en-IN" dirty="0"/>
          </a:p>
        </p:txBody>
      </p:sp>
      <p:pic>
        <p:nvPicPr>
          <p:cNvPr id="30722" name="Picture 2" descr="https://docs.apigee.com/api-platform/images/apis_men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89809"/>
            <a:ext cx="4343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157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Let's take a closer look at what the API proxy contains.</a:t>
            </a:r>
          </a:p>
          <a:p>
            <a:r>
              <a:rPr lang="en-US" dirty="0" smtClean="0"/>
              <a:t>In </a:t>
            </a:r>
            <a:r>
              <a:rPr lang="en-US" dirty="0"/>
              <a:t>the API proxy editor, click the Develop tab. In the left Navigator pane, you'll see two policies. You'll also see two POST flows in the Proxy Endpoints section.</a:t>
            </a:r>
          </a:p>
          <a:p>
            <a:r>
              <a:rPr lang="en-US" dirty="0"/>
              <a:t>Click </a:t>
            </a:r>
            <a:r>
              <a:rPr lang="en-US" dirty="0" err="1"/>
              <a:t>AccessTokenClientCredential</a:t>
            </a:r>
            <a:r>
              <a:rPr lang="en-US" dirty="0"/>
              <a:t> under Proxy Endpoints.</a:t>
            </a:r>
            <a:endParaRPr lang="en-IN" dirty="0"/>
          </a:p>
        </p:txBody>
      </p:sp>
      <p:sp>
        <p:nvSpPr>
          <p:cNvPr id="3" name="Title 2"/>
          <p:cNvSpPr>
            <a:spLocks noGrp="1"/>
          </p:cNvSpPr>
          <p:nvPr>
            <p:ph type="title"/>
          </p:nvPr>
        </p:nvSpPr>
        <p:spPr/>
        <p:txBody>
          <a:bodyPr/>
          <a:lstStyle/>
          <a:p>
            <a:r>
              <a:rPr lang="en-US" b="0" dirty="0"/>
              <a:t>View the OAuth flow and policy</a:t>
            </a:r>
            <a:br>
              <a:rPr lang="en-US" b="0" dirty="0"/>
            </a:br>
            <a:endParaRPr lang="en-IN" dirty="0"/>
          </a:p>
        </p:txBody>
      </p:sp>
    </p:spTree>
    <p:extLst>
      <p:ext uri="{BB962C8B-B14F-4D97-AF65-F5344CB8AC3E}">
        <p14:creationId xmlns:p14="http://schemas.microsoft.com/office/powerpoint/2010/main" val="369822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View the OAuth flow and policy</a:t>
            </a:r>
            <a:br>
              <a:rPr lang="en-US" b="0" dirty="0"/>
            </a:br>
            <a:endParaRPr lang="en-IN" dirty="0"/>
          </a:p>
        </p:txBody>
      </p:sp>
      <p:pic>
        <p:nvPicPr>
          <p:cNvPr id="31746" name="Picture 2" descr="https://docs.apigee.com/api-platform/images/tutorial_oauth_token_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752600"/>
            <a:ext cx="849434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18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normAutofit lnSpcReduction="10000"/>
          </a:bodyPr>
          <a:lstStyle/>
          <a:p>
            <a:r>
              <a:rPr lang="en-US" dirty="0"/>
              <a:t>Now let's look at the policy the conditional flow will trigger. Click the </a:t>
            </a:r>
            <a:r>
              <a:rPr lang="en-US" dirty="0" err="1"/>
              <a:t>GenerateAccessTokenClient</a:t>
            </a:r>
            <a:r>
              <a:rPr lang="en-US" dirty="0"/>
              <a:t> policy icon in the flow diagram.</a:t>
            </a:r>
            <a:endParaRPr lang="en-IN" dirty="0"/>
          </a:p>
        </p:txBody>
      </p:sp>
      <p:sp>
        <p:nvSpPr>
          <p:cNvPr id="3" name="Title 2"/>
          <p:cNvSpPr>
            <a:spLocks noGrp="1"/>
          </p:cNvSpPr>
          <p:nvPr>
            <p:ph type="title"/>
          </p:nvPr>
        </p:nvSpPr>
        <p:spPr/>
        <p:txBody>
          <a:bodyPr/>
          <a:lstStyle/>
          <a:p>
            <a:r>
              <a:rPr lang="en-US" b="0" dirty="0"/>
              <a:t>View the OAuth flow and policy</a:t>
            </a:r>
            <a:br>
              <a:rPr lang="en-US" b="0" dirty="0"/>
            </a:br>
            <a:endParaRPr lang="en-IN" dirty="0"/>
          </a:p>
        </p:txBody>
      </p:sp>
      <p:pic>
        <p:nvPicPr>
          <p:cNvPr id="32770" name="Picture 2" descr="https://docs.apigee.com/api-platform/images/tutorial_oauth_generate_polic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590800"/>
            <a:ext cx="6477000" cy="353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30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fontScale="70000" lnSpcReduction="20000"/>
          </a:bodyPr>
          <a:lstStyle/>
          <a:p>
            <a:r>
              <a:rPr lang="en-US" altLang="en-US" sz="2800" dirty="0">
                <a:solidFill>
                  <a:srgbClr val="3B78E7"/>
                </a:solidFill>
                <a:latin typeface="Roboto Mono"/>
              </a:rPr>
              <a:t>&lt;OAuthV2</a:t>
            </a:r>
            <a:r>
              <a:rPr lang="en-US" altLang="en-US" sz="2800" dirty="0">
                <a:solidFill>
                  <a:srgbClr val="37474F"/>
                </a:solidFill>
                <a:latin typeface="Roboto Mono"/>
              </a:rPr>
              <a:t> </a:t>
            </a:r>
            <a:r>
              <a:rPr lang="en-US" altLang="en-US" sz="2800" dirty="0">
                <a:solidFill>
                  <a:srgbClr val="9C27B0"/>
                </a:solidFill>
                <a:latin typeface="Roboto Mono"/>
              </a:rPr>
              <a:t>name</a:t>
            </a:r>
            <a:r>
              <a:rPr lang="en-US" altLang="en-US" sz="2800" dirty="0">
                <a:solidFill>
                  <a:srgbClr val="37474F"/>
                </a:solidFill>
                <a:latin typeface="Roboto Mono"/>
              </a:rPr>
              <a:t>=</a:t>
            </a:r>
            <a:r>
              <a:rPr lang="en-US" altLang="en-US" sz="2800" dirty="0">
                <a:solidFill>
                  <a:srgbClr val="0D904F"/>
                </a:solidFill>
                <a:latin typeface="Roboto Mono"/>
              </a:rPr>
              <a:t>"</a:t>
            </a:r>
            <a:r>
              <a:rPr lang="en-US" altLang="en-US" sz="2800" dirty="0" err="1">
                <a:solidFill>
                  <a:srgbClr val="0D904F"/>
                </a:solidFill>
                <a:latin typeface="Roboto Mono"/>
              </a:rPr>
              <a:t>GenerateAccessTokenClient</a:t>
            </a:r>
            <a:r>
              <a:rPr lang="en-US" altLang="en-US" sz="2800" dirty="0">
                <a:solidFill>
                  <a:srgbClr val="0D904F"/>
                </a:solidFill>
                <a:latin typeface="Roboto Mono"/>
              </a:rPr>
              <a:t>"</a:t>
            </a:r>
            <a:r>
              <a:rPr lang="en-US" altLang="en-US" sz="2800" dirty="0">
                <a:solidFill>
                  <a:srgbClr val="3B78E7"/>
                </a:solidFill>
                <a:latin typeface="Roboto Mono"/>
              </a:rPr>
              <a:t>&gt;</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7474F"/>
                </a:solidFill>
                <a:latin typeface="Roboto Mono"/>
              </a:rPr>
              <a:t>    </a:t>
            </a:r>
            <a:r>
              <a:rPr lang="en-US" altLang="en-US" sz="2800" dirty="0">
                <a:solidFill>
                  <a:srgbClr val="D81B60"/>
                </a:solidFill>
                <a:latin typeface="Roboto Mono"/>
              </a:rPr>
              <a:t>&lt;!-- This policy generates an OAuth 2.0 access token using the </a:t>
            </a:r>
            <a:r>
              <a:rPr lang="en-US" altLang="en-US" sz="2800" dirty="0" err="1">
                <a:solidFill>
                  <a:srgbClr val="D81B60"/>
                </a:solidFill>
                <a:latin typeface="Roboto Mono"/>
              </a:rPr>
              <a:t>client_credentials</a:t>
            </a:r>
            <a:r>
              <a:rPr lang="en-US" altLang="en-US" sz="2800" dirty="0">
                <a:solidFill>
                  <a:srgbClr val="D81B60"/>
                </a:solidFill>
                <a:latin typeface="Roboto Mono"/>
              </a:rPr>
              <a:t> grant type --&gt;</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7474F"/>
                </a:solidFill>
                <a:latin typeface="Roboto Mono"/>
              </a:rPr>
              <a:t>    </a:t>
            </a:r>
            <a:r>
              <a:rPr lang="en-US" altLang="en-US" sz="2800" b="1" dirty="0">
                <a:solidFill>
                  <a:srgbClr val="3B78E7"/>
                </a:solidFill>
                <a:latin typeface="Roboto Mono"/>
              </a:rPr>
              <a:t>&lt;Operation&gt;</a:t>
            </a:r>
            <a:r>
              <a:rPr lang="en-US" altLang="en-US" sz="2800" b="1" dirty="0" err="1">
                <a:solidFill>
                  <a:srgbClr val="37474F"/>
                </a:solidFill>
                <a:latin typeface="Roboto Mono"/>
              </a:rPr>
              <a:t>GenerateAccessToken</a:t>
            </a:r>
            <a:r>
              <a:rPr lang="en-US" altLang="en-US" sz="2800" b="1" dirty="0">
                <a:solidFill>
                  <a:srgbClr val="3B78E7"/>
                </a:solidFill>
                <a:latin typeface="Roboto Mono"/>
              </a:rPr>
              <a:t>&lt;/Operation&gt;</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7474F"/>
                </a:solidFill>
                <a:latin typeface="Roboto Mono"/>
              </a:rPr>
              <a:t>    </a:t>
            </a:r>
            <a:r>
              <a:rPr lang="en-US" altLang="en-US" sz="2800" dirty="0">
                <a:solidFill>
                  <a:srgbClr val="D81B60"/>
                </a:solidFill>
                <a:latin typeface="Roboto Mono"/>
              </a:rPr>
              <a:t>&lt;!-- This is in </a:t>
            </a:r>
            <a:r>
              <a:rPr lang="en-US" altLang="en-US" sz="2800" dirty="0" err="1">
                <a:solidFill>
                  <a:srgbClr val="D81B60"/>
                </a:solidFill>
                <a:latin typeface="Roboto Mono"/>
              </a:rPr>
              <a:t>millseconds</a:t>
            </a:r>
            <a:r>
              <a:rPr lang="en-US" altLang="en-US" sz="2800" dirty="0">
                <a:solidFill>
                  <a:srgbClr val="D81B60"/>
                </a:solidFill>
                <a:latin typeface="Roboto Mono"/>
              </a:rPr>
              <a:t>, so expire in an hour --&gt;</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7474F"/>
                </a:solidFill>
                <a:latin typeface="Roboto Mono"/>
              </a:rPr>
              <a:t>    </a:t>
            </a:r>
            <a:r>
              <a:rPr lang="en-US" altLang="en-US" sz="2800" b="1" dirty="0">
                <a:solidFill>
                  <a:srgbClr val="3B78E7"/>
                </a:solidFill>
                <a:latin typeface="Roboto Mono"/>
              </a:rPr>
              <a:t>&lt;</a:t>
            </a:r>
            <a:r>
              <a:rPr lang="en-US" altLang="en-US" sz="2800" b="1" dirty="0" err="1">
                <a:solidFill>
                  <a:srgbClr val="3B78E7"/>
                </a:solidFill>
                <a:latin typeface="Roboto Mono"/>
              </a:rPr>
              <a:t>ExpiresIn</a:t>
            </a:r>
            <a:r>
              <a:rPr lang="en-US" altLang="en-US" sz="2800" b="1" dirty="0">
                <a:solidFill>
                  <a:srgbClr val="3B78E7"/>
                </a:solidFill>
                <a:latin typeface="Roboto Mono"/>
              </a:rPr>
              <a:t>&gt;</a:t>
            </a:r>
            <a:r>
              <a:rPr lang="en-US" altLang="en-US" sz="2800" b="1" dirty="0">
                <a:solidFill>
                  <a:srgbClr val="37474F"/>
                </a:solidFill>
                <a:latin typeface="Roboto Mono"/>
              </a:rPr>
              <a:t>3600000</a:t>
            </a:r>
            <a:r>
              <a:rPr lang="en-US" altLang="en-US" sz="2800" b="1" dirty="0">
                <a:solidFill>
                  <a:srgbClr val="3B78E7"/>
                </a:solidFill>
                <a:latin typeface="Roboto Mono"/>
              </a:rPr>
              <a:t>&lt;/</a:t>
            </a:r>
            <a:r>
              <a:rPr lang="en-US" altLang="en-US" sz="2800" b="1" dirty="0" err="1">
                <a:solidFill>
                  <a:srgbClr val="3B78E7"/>
                </a:solidFill>
                <a:latin typeface="Roboto Mono"/>
              </a:rPr>
              <a:t>ExpiresIn</a:t>
            </a:r>
            <a:r>
              <a:rPr lang="en-US" altLang="en-US" sz="2800" b="1" dirty="0">
                <a:solidFill>
                  <a:srgbClr val="3B78E7"/>
                </a:solidFill>
                <a:latin typeface="Roboto Mono"/>
              </a:rPr>
              <a:t>&gt;</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7474F"/>
                </a:solidFill>
                <a:latin typeface="Roboto Mono"/>
              </a:rPr>
              <a:t>    </a:t>
            </a:r>
            <a:r>
              <a:rPr lang="en-US" altLang="en-US" sz="2800" dirty="0">
                <a:solidFill>
                  <a:srgbClr val="3B78E7"/>
                </a:solidFill>
                <a:latin typeface="Roboto Mono"/>
              </a:rPr>
              <a:t>&lt;</a:t>
            </a:r>
            <a:r>
              <a:rPr lang="en-US" altLang="en-US" sz="2800" dirty="0" err="1">
                <a:solidFill>
                  <a:srgbClr val="3B78E7"/>
                </a:solidFill>
                <a:latin typeface="Roboto Mono"/>
              </a:rPr>
              <a:t>SupportedGrantTypes</a:t>
            </a:r>
            <a:r>
              <a:rPr lang="en-US" altLang="en-US" sz="2800" dirty="0">
                <a:solidFill>
                  <a:srgbClr val="3B78E7"/>
                </a:solidFill>
                <a:latin typeface="Roboto Mono"/>
              </a:rPr>
              <a:t>&gt;</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7474F"/>
                </a:solidFill>
                <a:latin typeface="Roboto Mono"/>
              </a:rPr>
              <a:t>        </a:t>
            </a:r>
            <a:r>
              <a:rPr lang="en-US" altLang="en-US" sz="2800" dirty="0">
                <a:solidFill>
                  <a:srgbClr val="D81B60"/>
                </a:solidFill>
                <a:latin typeface="Roboto Mono"/>
              </a:rPr>
              <a:t>&lt;!-- This part is very important: most real OAuth 2.0 apps will want to use other</a:t>
            </a:r>
            <a:br>
              <a:rPr lang="en-US" altLang="en-US" sz="2800" dirty="0">
                <a:solidFill>
                  <a:srgbClr val="D81B60"/>
                </a:solidFill>
                <a:latin typeface="Roboto Mono"/>
              </a:rPr>
            </a:br>
            <a:r>
              <a:rPr lang="en-US" altLang="en-US" sz="2800" dirty="0">
                <a:solidFill>
                  <a:srgbClr val="D81B60"/>
                </a:solidFill>
                <a:latin typeface="Roboto Mono"/>
              </a:rPr>
              <a:t>         grant types. In this case it is important to NOT include the "</a:t>
            </a:r>
            <a:r>
              <a:rPr lang="en-US" altLang="en-US" sz="2800" dirty="0" err="1">
                <a:solidFill>
                  <a:srgbClr val="D81B60"/>
                </a:solidFill>
                <a:latin typeface="Roboto Mono"/>
              </a:rPr>
              <a:t>client_credentials</a:t>
            </a:r>
            <a:r>
              <a:rPr lang="en-US" altLang="en-US" sz="2800" dirty="0">
                <a:solidFill>
                  <a:srgbClr val="D81B60"/>
                </a:solidFill>
                <a:latin typeface="Roboto Mono"/>
              </a:rPr>
              <a:t>"</a:t>
            </a:r>
            <a:br>
              <a:rPr lang="en-US" altLang="en-US" sz="2800" dirty="0">
                <a:solidFill>
                  <a:srgbClr val="D81B60"/>
                </a:solidFill>
                <a:latin typeface="Roboto Mono"/>
              </a:rPr>
            </a:br>
            <a:r>
              <a:rPr lang="en-US" altLang="en-US" sz="2800" dirty="0">
                <a:solidFill>
                  <a:srgbClr val="D81B60"/>
                </a:solidFill>
                <a:latin typeface="Roboto Mono"/>
              </a:rPr>
              <a:t>         type because it allows a client to get access to a token with no user authentication --&gt;</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7474F"/>
                </a:solidFill>
                <a:latin typeface="Roboto Mono"/>
              </a:rPr>
              <a:t>        </a:t>
            </a:r>
            <a:r>
              <a:rPr lang="en-US" altLang="en-US" sz="2800" b="1" dirty="0">
                <a:solidFill>
                  <a:srgbClr val="3B78E7"/>
                </a:solidFill>
                <a:latin typeface="Roboto Mono"/>
              </a:rPr>
              <a:t>&lt;</a:t>
            </a:r>
            <a:r>
              <a:rPr lang="en-US" altLang="en-US" sz="2800" b="1" dirty="0" err="1">
                <a:solidFill>
                  <a:srgbClr val="3B78E7"/>
                </a:solidFill>
                <a:latin typeface="Roboto Mono"/>
              </a:rPr>
              <a:t>GrantType</a:t>
            </a:r>
            <a:r>
              <a:rPr lang="en-US" altLang="en-US" sz="2800" b="1" dirty="0">
                <a:solidFill>
                  <a:srgbClr val="3B78E7"/>
                </a:solidFill>
                <a:latin typeface="Roboto Mono"/>
              </a:rPr>
              <a:t>&gt;</a:t>
            </a:r>
            <a:r>
              <a:rPr lang="en-US" altLang="en-US" sz="2800" b="1" dirty="0" err="1">
                <a:solidFill>
                  <a:srgbClr val="37474F"/>
                </a:solidFill>
                <a:latin typeface="Roboto Mono"/>
              </a:rPr>
              <a:t>client_credentials</a:t>
            </a:r>
            <a:r>
              <a:rPr lang="en-US" altLang="en-US" sz="2800" b="1" dirty="0">
                <a:solidFill>
                  <a:srgbClr val="3B78E7"/>
                </a:solidFill>
                <a:latin typeface="Roboto Mono"/>
              </a:rPr>
              <a:t>&lt;/</a:t>
            </a:r>
            <a:r>
              <a:rPr lang="en-US" altLang="en-US" sz="2800" b="1" dirty="0" err="1">
                <a:solidFill>
                  <a:srgbClr val="3B78E7"/>
                </a:solidFill>
                <a:latin typeface="Roboto Mono"/>
              </a:rPr>
              <a:t>GrantType</a:t>
            </a:r>
            <a:r>
              <a:rPr lang="en-US" altLang="en-US" sz="2800" b="1" dirty="0">
                <a:solidFill>
                  <a:srgbClr val="3B78E7"/>
                </a:solidFill>
                <a:latin typeface="Roboto Mono"/>
              </a:rPr>
              <a:t>&gt;</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7474F"/>
                </a:solidFill>
                <a:latin typeface="Roboto Mono"/>
              </a:rPr>
              <a:t>    </a:t>
            </a:r>
            <a:r>
              <a:rPr lang="en-US" altLang="en-US" sz="2800" dirty="0">
                <a:solidFill>
                  <a:srgbClr val="3B78E7"/>
                </a:solidFill>
                <a:latin typeface="Roboto Mono"/>
              </a:rPr>
              <a:t>&lt;/</a:t>
            </a:r>
            <a:r>
              <a:rPr lang="en-US" altLang="en-US" sz="2800" dirty="0" err="1">
                <a:solidFill>
                  <a:srgbClr val="3B78E7"/>
                </a:solidFill>
                <a:latin typeface="Roboto Mono"/>
              </a:rPr>
              <a:t>SupportedGrantTypes</a:t>
            </a:r>
            <a:r>
              <a:rPr lang="en-US" altLang="en-US" sz="2800" dirty="0">
                <a:solidFill>
                  <a:srgbClr val="3B78E7"/>
                </a:solidFill>
                <a:latin typeface="Roboto Mono"/>
              </a:rPr>
              <a:t>&gt;</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7474F"/>
                </a:solidFill>
                <a:latin typeface="Roboto Mono"/>
              </a:rPr>
              <a:t>    </a:t>
            </a:r>
            <a:r>
              <a:rPr lang="en-US" altLang="en-US" sz="2800" dirty="0">
                <a:solidFill>
                  <a:srgbClr val="3B78E7"/>
                </a:solidFill>
                <a:latin typeface="Roboto Mono"/>
              </a:rPr>
              <a:t>&lt;</a:t>
            </a:r>
            <a:r>
              <a:rPr lang="en-US" altLang="en-US" sz="2800" dirty="0" err="1">
                <a:solidFill>
                  <a:srgbClr val="3B78E7"/>
                </a:solidFill>
                <a:latin typeface="Roboto Mono"/>
              </a:rPr>
              <a:t>GrantType</a:t>
            </a:r>
            <a:r>
              <a:rPr lang="en-US" altLang="en-US" sz="2800" dirty="0">
                <a:solidFill>
                  <a:srgbClr val="3B78E7"/>
                </a:solidFill>
                <a:latin typeface="Roboto Mono"/>
              </a:rPr>
              <a:t>&gt;</a:t>
            </a:r>
            <a:r>
              <a:rPr lang="en-US" altLang="en-US" sz="2800" dirty="0" err="1">
                <a:solidFill>
                  <a:srgbClr val="37474F"/>
                </a:solidFill>
                <a:latin typeface="Roboto Mono"/>
              </a:rPr>
              <a:t>request.queryparam.grant_type</a:t>
            </a:r>
            <a:r>
              <a:rPr lang="en-US" altLang="en-US" sz="2800" dirty="0">
                <a:solidFill>
                  <a:srgbClr val="3B78E7"/>
                </a:solidFill>
                <a:latin typeface="Roboto Mono"/>
              </a:rPr>
              <a:t>&lt;/</a:t>
            </a:r>
            <a:r>
              <a:rPr lang="en-US" altLang="en-US" sz="2800" dirty="0" err="1">
                <a:solidFill>
                  <a:srgbClr val="3B78E7"/>
                </a:solidFill>
                <a:latin typeface="Roboto Mono"/>
              </a:rPr>
              <a:t>GrantType</a:t>
            </a:r>
            <a:r>
              <a:rPr lang="en-US" altLang="en-US" sz="2800" dirty="0">
                <a:solidFill>
                  <a:srgbClr val="3B78E7"/>
                </a:solidFill>
                <a:latin typeface="Roboto Mono"/>
              </a:rPr>
              <a:t>&gt;</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7474F"/>
                </a:solidFill>
                <a:latin typeface="Roboto Mono"/>
              </a:rPr>
              <a:t>    </a:t>
            </a:r>
            <a:r>
              <a:rPr lang="en-US" altLang="en-US" sz="2800" dirty="0">
                <a:solidFill>
                  <a:srgbClr val="3B78E7"/>
                </a:solidFill>
                <a:latin typeface="Roboto Mono"/>
              </a:rPr>
              <a:t>&lt;</a:t>
            </a:r>
            <a:r>
              <a:rPr lang="en-US" altLang="en-US" sz="2800" dirty="0" err="1">
                <a:solidFill>
                  <a:srgbClr val="3B78E7"/>
                </a:solidFill>
                <a:latin typeface="Roboto Mono"/>
              </a:rPr>
              <a:t>GenerateResponse</a:t>
            </a:r>
            <a:r>
              <a:rPr lang="en-US" altLang="en-US" sz="2800" dirty="0">
                <a:solidFill>
                  <a:srgbClr val="3B78E7"/>
                </a:solidFill>
                <a:latin typeface="Roboto Mono"/>
              </a:rPr>
              <a:t>/&gt;</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B78E7"/>
                </a:solidFill>
                <a:latin typeface="Roboto Mono"/>
              </a:rPr>
              <a:t>&lt;/OAuthV2&gt;</a:t>
            </a:r>
            <a:r>
              <a:rPr lang="en-US" altLang="en-US" sz="800" dirty="0"/>
              <a:t> </a:t>
            </a:r>
            <a:endParaRPr lang="en-US" altLang="en-US" sz="5400" dirty="0"/>
          </a:p>
          <a:p>
            <a:endParaRPr lang="en-IN" dirty="0"/>
          </a:p>
        </p:txBody>
      </p:sp>
      <p:sp>
        <p:nvSpPr>
          <p:cNvPr id="3" name="Title 2"/>
          <p:cNvSpPr>
            <a:spLocks noGrp="1"/>
          </p:cNvSpPr>
          <p:nvPr>
            <p:ph type="title"/>
          </p:nvPr>
        </p:nvSpPr>
        <p:spPr/>
        <p:txBody>
          <a:bodyPr/>
          <a:lstStyle/>
          <a:p>
            <a:r>
              <a:rPr lang="en-US" b="0" dirty="0"/>
              <a:t>View the OAuth flow and policy</a:t>
            </a:r>
            <a:br>
              <a:rPr lang="en-US" b="0" dirty="0"/>
            </a:br>
            <a:endParaRPr lang="en-IN" dirty="0"/>
          </a:p>
        </p:txBody>
      </p:sp>
      <p:sp>
        <p:nvSpPr>
          <p:cNvPr id="5" name="Rectangle 1"/>
          <p:cNvSpPr>
            <a:spLocks noChangeArrowheads="1"/>
          </p:cNvSpPr>
          <p:nvPr/>
        </p:nvSpPr>
        <p:spPr bwMode="auto">
          <a:xfrm>
            <a:off x="0" y="-12459"/>
            <a:ext cx="65" cy="48211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1568"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0268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Create the OAuth-protected API proxy</a:t>
            </a:r>
            <a:br>
              <a:rPr lang="en-US" b="0" dirty="0"/>
            </a:br>
            <a:endParaRPr lang="en-IN" dirty="0"/>
          </a:p>
        </p:txBody>
      </p:sp>
      <p:pic>
        <p:nvPicPr>
          <p:cNvPr id="1026" name="Picture 2" descr="https://docs.apigee.com/api-platform/images/tutorial_new_edge_apis_men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447800"/>
            <a:ext cx="8327211"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2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Click + Proxy.</a:t>
            </a:r>
          </a:p>
          <a:p>
            <a:endParaRPr lang="en-US" dirty="0"/>
          </a:p>
          <a:p>
            <a:r>
              <a:rPr lang="en-US" dirty="0"/>
              <a:t>In the Build a Proxy wizard, select Reverse proxy (most common), and click Next.</a:t>
            </a:r>
          </a:p>
          <a:p>
            <a:r>
              <a:rPr lang="en-US" dirty="0"/>
              <a:t>Configure the proxy as follows:</a:t>
            </a:r>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Create the OAuth-protected API proxy</a:t>
            </a:r>
            <a:br>
              <a:rPr lang="en-US" b="0" dirty="0"/>
            </a:br>
            <a:endParaRPr lang="en-IN" dirty="0"/>
          </a:p>
        </p:txBody>
      </p:sp>
      <p:pic>
        <p:nvPicPr>
          <p:cNvPr id="2050" name="Picture 2" descr="https://docs.apigee.com/api-platform/images/tutorial_new_api_proxy_butt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5000"/>
            <a:ext cx="819150" cy="46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20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Create the OAuth-protected API proxy</a:t>
            </a:r>
            <a:br>
              <a:rPr lang="en-US" b="0" dirty="0"/>
            </a:br>
            <a:endParaRPr lang="en-IN" dirty="0"/>
          </a:p>
        </p:txBody>
      </p:sp>
      <p:graphicFrame>
        <p:nvGraphicFramePr>
          <p:cNvPr id="5" name="Table 4"/>
          <p:cNvGraphicFramePr>
            <a:graphicFrameLocks noGrp="1"/>
          </p:cNvGraphicFramePr>
          <p:nvPr/>
        </p:nvGraphicFramePr>
        <p:xfrm>
          <a:off x="609600" y="1223638"/>
          <a:ext cx="8382000" cy="4832316"/>
        </p:xfrm>
        <a:graphic>
          <a:graphicData uri="http://schemas.openxmlformats.org/drawingml/2006/table">
            <a:tbl>
              <a:tblPr/>
              <a:tblGrid>
                <a:gridCol w="4191000"/>
                <a:gridCol w="4191000"/>
              </a:tblGrid>
              <a:tr h="346505">
                <a:tc>
                  <a:txBody>
                    <a:bodyPr/>
                    <a:lstStyle/>
                    <a:p>
                      <a:pPr algn="l" fontAlgn="ctr"/>
                      <a:r>
                        <a:rPr lang="en-IN" sz="1600" b="0">
                          <a:solidFill>
                            <a:srgbClr val="FFFFFF"/>
                          </a:solidFill>
                          <a:effectLst/>
                          <a:latin typeface="Roboto"/>
                        </a:rPr>
                        <a:t>In this field</a:t>
                      </a:r>
                    </a:p>
                  </a:txBody>
                  <a:tcPr marL="53308" marR="53308" marT="53308" marB="53308"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ctr"/>
                      <a:r>
                        <a:rPr lang="en-IN" sz="1600" b="0">
                          <a:solidFill>
                            <a:srgbClr val="FFFFFF"/>
                          </a:solidFill>
                          <a:effectLst/>
                          <a:latin typeface="Roboto"/>
                        </a:rPr>
                        <a:t>do this</a:t>
                      </a:r>
                    </a:p>
                  </a:txBody>
                  <a:tcPr marL="53308" marR="53308" marT="53308" marB="53308"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339841">
                <a:tc>
                  <a:txBody>
                    <a:bodyPr/>
                    <a:lstStyle/>
                    <a:p>
                      <a:pPr algn="l" fontAlgn="t"/>
                      <a:r>
                        <a:rPr lang="en-IN" sz="1600" b="0">
                          <a:solidFill>
                            <a:srgbClr val="202124"/>
                          </a:solidFill>
                          <a:effectLst/>
                        </a:rPr>
                        <a:t>Proxy Name</a:t>
                      </a:r>
                      <a:endParaRPr lang="en-IN" sz="1600">
                        <a:solidFill>
                          <a:srgbClr val="202124"/>
                        </a:solidFill>
                        <a:effectLst/>
                      </a:endParaRP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sz="1600">
                          <a:solidFill>
                            <a:srgbClr val="202124"/>
                          </a:solidFill>
                          <a:effectLst/>
                        </a:rPr>
                        <a:t>Enter: helloworld_apikey</a:t>
                      </a: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2258945">
                <a:tc>
                  <a:txBody>
                    <a:bodyPr/>
                    <a:lstStyle/>
                    <a:p>
                      <a:pPr algn="l" fontAlgn="t"/>
                      <a:r>
                        <a:rPr lang="en-IN" sz="1600" b="0">
                          <a:solidFill>
                            <a:srgbClr val="202124"/>
                          </a:solidFill>
                          <a:effectLst/>
                        </a:rPr>
                        <a:t>Project Base Path</a:t>
                      </a:r>
                      <a:endParaRPr lang="en-IN" sz="1600">
                        <a:solidFill>
                          <a:srgbClr val="202124"/>
                        </a:solidFill>
                        <a:effectLst/>
                      </a:endParaRP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US" sz="1600">
                          <a:solidFill>
                            <a:srgbClr val="202124"/>
                          </a:solidFill>
                          <a:effectLst/>
                        </a:rPr>
                        <a:t>Change to: /helloapikey</a:t>
                      </a:r>
                    </a:p>
                    <a:p>
                      <a:pPr algn="l" fontAlgn="t"/>
                      <a:r>
                        <a:rPr lang="en-US" sz="1600">
                          <a:solidFill>
                            <a:srgbClr val="202124"/>
                          </a:solidFill>
                          <a:effectLst/>
                        </a:rPr>
                        <a:t>The Project Base Path is part of the URL used to make requests to the API proxy.</a:t>
                      </a:r>
                    </a:p>
                    <a:p>
                      <a:pPr algn="l" fontAlgn="t"/>
                      <a:r>
                        <a:rPr lang="en-US" sz="1600" b="0">
                          <a:solidFill>
                            <a:srgbClr val="202124"/>
                          </a:solidFill>
                          <a:effectLst/>
                        </a:rPr>
                        <a:t>Note</a:t>
                      </a:r>
                      <a:r>
                        <a:rPr lang="en-US" sz="1600">
                          <a:solidFill>
                            <a:srgbClr val="202124"/>
                          </a:solidFill>
                          <a:effectLst/>
                        </a:rPr>
                        <a:t>: For Apigee's recommendations on API versioning, see </a:t>
                      </a:r>
                      <a:r>
                        <a:rPr lang="en-US" sz="1600" u="none" strike="noStrike">
                          <a:solidFill>
                            <a:srgbClr val="039BE5"/>
                          </a:solidFill>
                          <a:effectLst/>
                          <a:hlinkClick r:id="rId2"/>
                        </a:rPr>
                        <a:t>Versioning</a:t>
                      </a:r>
                      <a:r>
                        <a:rPr lang="en-US" sz="1600">
                          <a:solidFill>
                            <a:srgbClr val="202124"/>
                          </a:solidFill>
                          <a:effectLst/>
                        </a:rPr>
                        <a:t> in the </a:t>
                      </a:r>
                      <a:r>
                        <a:rPr lang="en-US" sz="1600" i="1">
                          <a:solidFill>
                            <a:srgbClr val="202124"/>
                          </a:solidFill>
                          <a:effectLst/>
                        </a:rPr>
                        <a:t>Web API Design: The Missing Link</a:t>
                      </a:r>
                      <a:r>
                        <a:rPr lang="en-US" sz="1600">
                          <a:solidFill>
                            <a:srgbClr val="202124"/>
                          </a:solidFill>
                          <a:effectLst/>
                        </a:rPr>
                        <a:t> e-book.</a:t>
                      </a: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1299393">
                <a:tc>
                  <a:txBody>
                    <a:bodyPr/>
                    <a:lstStyle/>
                    <a:p>
                      <a:pPr algn="l" fontAlgn="t"/>
                      <a:r>
                        <a:rPr lang="en-IN" sz="1600" b="0">
                          <a:solidFill>
                            <a:srgbClr val="202124"/>
                          </a:solidFill>
                          <a:effectLst/>
                        </a:rPr>
                        <a:t>Existing API</a:t>
                      </a:r>
                      <a:endParaRPr lang="en-IN" sz="1600">
                        <a:solidFill>
                          <a:srgbClr val="202124"/>
                        </a:solidFill>
                        <a:effectLst/>
                      </a:endParaRP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US" sz="1600">
                          <a:solidFill>
                            <a:srgbClr val="202124"/>
                          </a:solidFill>
                          <a:effectLst/>
                        </a:rPr>
                        <a:t>Enter: http://mocktarget.apigee.net</a:t>
                      </a:r>
                    </a:p>
                    <a:p>
                      <a:pPr algn="l" fontAlgn="t"/>
                      <a:r>
                        <a:rPr lang="en-US" sz="1600">
                          <a:solidFill>
                            <a:srgbClr val="202124"/>
                          </a:solidFill>
                          <a:effectLst/>
                        </a:rPr>
                        <a:t>This defines the target URL that Apigee Edge invokes on a request to the API proxy.</a:t>
                      </a:r>
                    </a:p>
                  </a:txBody>
                  <a:tcPr marL="53308" marR="53308" marT="46645" marB="53308">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579729">
                <a:tc>
                  <a:txBody>
                    <a:bodyPr/>
                    <a:lstStyle/>
                    <a:p>
                      <a:pPr algn="l" fontAlgn="t"/>
                      <a:r>
                        <a:rPr lang="en-IN" sz="1600" b="0">
                          <a:solidFill>
                            <a:srgbClr val="202124"/>
                          </a:solidFill>
                          <a:effectLst/>
                        </a:rPr>
                        <a:t>Description</a:t>
                      </a:r>
                      <a:endParaRPr lang="en-IN" sz="1600">
                        <a:solidFill>
                          <a:srgbClr val="202124"/>
                        </a:solidFill>
                        <a:effectLst/>
                      </a:endParaRPr>
                    </a:p>
                  </a:txBody>
                  <a:tcPr marL="53308" marR="53308" marT="46645" marB="53308">
                    <a:lnL>
                      <a:noFill/>
                    </a:lnL>
                    <a:lnR>
                      <a:noFill/>
                    </a:lnR>
                    <a:lnT w="762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r>
                        <a:rPr lang="en-US" sz="1600" dirty="0">
                          <a:solidFill>
                            <a:srgbClr val="202124"/>
                          </a:solidFill>
                          <a:effectLst/>
                        </a:rPr>
                        <a:t>Enter: hello world protected by API key</a:t>
                      </a:r>
                    </a:p>
                  </a:txBody>
                  <a:tcPr marL="53308" marR="53308" marT="46645" marB="53308">
                    <a:lnL>
                      <a:noFill/>
                    </a:lnL>
                    <a:lnR>
                      <a:noFill/>
                    </a:lnR>
                    <a:lnT w="7620" cap="flat" cmpd="sng" algn="ctr">
                      <a:solidFill>
                        <a:srgbClr val="CFD8DC"/>
                      </a:solidFill>
                      <a:prstDash val="solid"/>
                      <a:round/>
                      <a:headEnd type="none" w="med" len="med"/>
                      <a:tailEnd type="none" w="med" len="med"/>
                    </a:lnT>
                    <a:lnB>
                      <a:noFill/>
                    </a:lnB>
                    <a:solidFill>
                      <a:srgbClr val="78909C"/>
                    </a:solidFill>
                  </a:tcPr>
                </a:tc>
              </a:tr>
            </a:tbl>
          </a:graphicData>
        </a:graphic>
      </p:graphicFrame>
    </p:spTree>
    <p:extLst>
      <p:ext uri="{BB962C8B-B14F-4D97-AF65-F5344CB8AC3E}">
        <p14:creationId xmlns:p14="http://schemas.microsoft.com/office/powerpoint/2010/main" val="3484864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5324475"/>
          </a:xfrm>
        </p:spPr>
        <p:txBody>
          <a:bodyPr>
            <a:normAutofit lnSpcReduction="10000"/>
          </a:bodyPr>
          <a:lstStyle/>
          <a:p>
            <a:r>
              <a:rPr lang="en-IN" dirty="0"/>
              <a:t>About the API </a:t>
            </a:r>
            <a:r>
              <a:rPr lang="en-IN" dirty="0" smtClean="0"/>
              <a:t>product</a:t>
            </a:r>
          </a:p>
          <a:p>
            <a:r>
              <a:rPr lang="en-US" dirty="0" smtClean="0"/>
              <a:t>An </a:t>
            </a:r>
            <a:r>
              <a:rPr lang="en-US" dirty="0"/>
              <a:t>API product in Edge (among other nifty features) generates API keys for developers; or more accurately, for the apps developers register with Edge.</a:t>
            </a:r>
          </a:p>
          <a:p>
            <a:r>
              <a:rPr lang="en-US" dirty="0"/>
              <a:t>If you're curious, you can view the API product that was automatically created when your API proxy was generated. Select </a:t>
            </a:r>
            <a:r>
              <a:rPr lang="en-US" b="1" dirty="0"/>
              <a:t>Publish &gt; API Products &gt; </a:t>
            </a:r>
            <a:r>
              <a:rPr lang="en-US" b="1" dirty="0" err="1"/>
              <a:t>helloworld_apikey</a:t>
            </a:r>
            <a:r>
              <a:rPr lang="en-US" b="1" dirty="0"/>
              <a:t>-Product</a:t>
            </a:r>
            <a:r>
              <a:rPr lang="en-US" dirty="0"/>
              <a:t> in the UI.</a:t>
            </a:r>
          </a:p>
          <a:p>
            <a:r>
              <a:rPr lang="en-US" dirty="0"/>
              <a:t>Notice that the </a:t>
            </a:r>
            <a:r>
              <a:rPr lang="en-US" b="1" dirty="0"/>
              <a:t>Key Approval Type</a:t>
            </a:r>
            <a:r>
              <a:rPr lang="en-US" dirty="0"/>
              <a:t> is </a:t>
            </a:r>
            <a:r>
              <a:rPr lang="en-US" b="1" dirty="0"/>
              <a:t>Automatic</a:t>
            </a:r>
            <a:r>
              <a:rPr lang="en-US" dirty="0"/>
              <a:t>. That means developers get an API key automatically when they register an app, as opposed to you manually approving keys before they're given to developers.</a:t>
            </a:r>
          </a:p>
          <a:p>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spTree>
    <p:extLst>
      <p:ext uri="{BB962C8B-B14F-4D97-AF65-F5344CB8AC3E}">
        <p14:creationId xmlns:p14="http://schemas.microsoft.com/office/powerpoint/2010/main" val="28064779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057275"/>
          </a:xfrm>
        </p:spPr>
        <p:txBody>
          <a:bodyPr/>
          <a:lstStyle/>
          <a:p>
            <a:r>
              <a:rPr lang="en-US" dirty="0"/>
              <a:t>Click Next.</a:t>
            </a:r>
          </a:p>
          <a:p>
            <a:r>
              <a:rPr lang="en-US" dirty="0"/>
              <a:t>On the Security page</a:t>
            </a:r>
            <a:r>
              <a:rPr lang="en-US" dirty="0" smtClean="0"/>
              <a:t>:</a:t>
            </a:r>
            <a:endParaRPr lang="en-US"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Create the OAuth-protected API proxy</a:t>
            </a:r>
            <a:br>
              <a:rPr lang="en-US"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516783479"/>
              </p:ext>
            </p:extLst>
          </p:nvPr>
        </p:nvGraphicFramePr>
        <p:xfrm>
          <a:off x="381000" y="2577941"/>
          <a:ext cx="8534400" cy="1882140"/>
        </p:xfrm>
        <a:graphic>
          <a:graphicData uri="http://schemas.openxmlformats.org/drawingml/2006/table">
            <a:tbl>
              <a:tblPr/>
              <a:tblGrid>
                <a:gridCol w="4267200"/>
                <a:gridCol w="4267200"/>
              </a:tblGrid>
              <a:tr h="365760">
                <a:tc>
                  <a:txBody>
                    <a:bodyPr/>
                    <a:lstStyle/>
                    <a:p>
                      <a:pPr algn="l" fontAlgn="ctr"/>
                      <a:r>
                        <a:rPr lang="en-IN" b="0">
                          <a:solidFill>
                            <a:srgbClr val="FFFFFF"/>
                          </a:solidFill>
                          <a:effectLst/>
                          <a:latin typeface="Roboto"/>
                        </a:rPr>
                        <a:t>In this field</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ctr"/>
                      <a:r>
                        <a:rPr lang="en-IN" b="0">
                          <a:solidFill>
                            <a:srgbClr val="FFFFFF"/>
                          </a:solidFill>
                          <a:effectLst/>
                          <a:latin typeface="Roboto"/>
                        </a:rPr>
                        <a:t>do this</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Authorization</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buFont typeface="Arial" panose="020B0604020202020204" pitchFamily="34" charset="0"/>
                        <a:buChar char="•"/>
                      </a:pPr>
                      <a:r>
                        <a:rPr lang="en-US" dirty="0" err="1">
                          <a:solidFill>
                            <a:srgbClr val="202124"/>
                          </a:solidFill>
                          <a:effectLst/>
                        </a:rPr>
                        <a:t>Select:</a:t>
                      </a:r>
                      <a:r>
                        <a:rPr lang="en-US" b="0" dirty="0" err="1">
                          <a:solidFill>
                            <a:srgbClr val="202124"/>
                          </a:solidFill>
                          <a:effectLst/>
                        </a:rPr>
                        <a:t>OAuth</a:t>
                      </a:r>
                      <a:r>
                        <a:rPr lang="en-US" b="0" dirty="0">
                          <a:solidFill>
                            <a:srgbClr val="202124"/>
                          </a:solidFill>
                          <a:effectLst/>
                        </a:rPr>
                        <a:t> 2.0</a:t>
                      </a:r>
                      <a:endParaRPr lang="en-US" dirty="0">
                        <a:solidFill>
                          <a:srgbClr val="202124"/>
                        </a:solidFill>
                        <a:effectLst/>
                      </a:endParaRPr>
                    </a:p>
                    <a:p>
                      <a:pPr algn="l" fontAlgn="t">
                        <a:buFont typeface="Arial" panose="020B0604020202020204" pitchFamily="34" charset="0"/>
                        <a:buChar char="•"/>
                      </a:pPr>
                      <a:r>
                        <a:rPr lang="en-US" b="0" dirty="0">
                          <a:solidFill>
                            <a:srgbClr val="202124"/>
                          </a:solidFill>
                          <a:effectLst/>
                        </a:rPr>
                        <a:t>Publish API Product</a:t>
                      </a:r>
                      <a:endParaRPr lang="en-US" dirty="0">
                        <a:solidFill>
                          <a:srgbClr val="202124"/>
                        </a:solidFill>
                        <a:effectLst/>
                      </a:endParaRPr>
                    </a:p>
                    <a:p>
                      <a:pPr algn="l" fontAlgn="t"/>
                      <a:r>
                        <a:rPr lang="en-US" dirty="0">
                          <a:solidFill>
                            <a:srgbClr val="202124"/>
                          </a:solidFill>
                          <a:effectLst/>
                        </a:rPr>
                        <a:t>These options are very handy. They'll automatically add two policies to your API proxy and create an API product.</a:t>
                      </a: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r>
            </a:tbl>
          </a:graphicData>
        </a:graphic>
      </p:graphicFrame>
    </p:spTree>
    <p:extLst>
      <p:ext uri="{BB962C8B-B14F-4D97-AF65-F5344CB8AC3E}">
        <p14:creationId xmlns:p14="http://schemas.microsoft.com/office/powerpoint/2010/main" val="2398471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181475"/>
          </a:xfrm>
        </p:spPr>
        <p:txBody>
          <a:bodyPr>
            <a:normAutofit fontScale="85000" lnSpcReduction="10000"/>
          </a:bodyPr>
          <a:lstStyle/>
          <a:p>
            <a:r>
              <a:rPr lang="en-US" dirty="0"/>
              <a:t>On the Virtual Hosts page, click </a:t>
            </a:r>
            <a:r>
              <a:rPr lang="en-US" b="1" dirty="0"/>
              <a:t>Next</a:t>
            </a:r>
            <a:r>
              <a:rPr lang="en-US" dirty="0"/>
              <a:t>.</a:t>
            </a:r>
          </a:p>
          <a:p>
            <a:r>
              <a:rPr lang="en-US" dirty="0"/>
              <a:t>On the Build page, make sure the </a:t>
            </a:r>
            <a:r>
              <a:rPr lang="en-US" b="1" dirty="0"/>
              <a:t>test</a:t>
            </a:r>
            <a:r>
              <a:rPr lang="en-US" dirty="0"/>
              <a:t> environment is selected, and click </a:t>
            </a:r>
            <a:r>
              <a:rPr lang="en-US" b="1" dirty="0"/>
              <a:t>Build and Deploy</a:t>
            </a:r>
            <a:r>
              <a:rPr lang="en-US" dirty="0"/>
              <a:t>.</a:t>
            </a:r>
          </a:p>
          <a:p>
            <a:r>
              <a:rPr lang="en-US" dirty="0"/>
              <a:t>On the Summary page, you see an acknowledgment that your new API proxy and an API product were created successfully, and that the API proxy was deployed to your test environment.</a:t>
            </a:r>
          </a:p>
          <a:p>
            <a:r>
              <a:rPr lang="en-US" dirty="0"/>
              <a:t>Click </a:t>
            </a:r>
            <a:r>
              <a:rPr lang="en-US" b="1" dirty="0"/>
              <a:t>View the helloworld_oauth2 proxy in the editor</a:t>
            </a:r>
            <a:r>
              <a:rPr lang="en-US" dirty="0"/>
              <a:t> to display the Overview page for the API proxy.</a:t>
            </a:r>
            <a:br>
              <a:rPr lang="en-US" dirty="0"/>
            </a:br>
            <a:r>
              <a:rPr lang="en-US" dirty="0"/>
              <a:t>Notice that this time the API proxy is automatically deployed. Click the Deployment drop-down to make sure there's a green deployment dot next to the "test" environment.</a:t>
            </a:r>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Create the OAuth-protected API proxy</a:t>
            </a:r>
            <a:br>
              <a:rPr lang="en-US" b="0" dirty="0"/>
            </a:br>
            <a:endParaRPr lang="en-IN" dirty="0"/>
          </a:p>
        </p:txBody>
      </p:sp>
    </p:spTree>
    <p:extLst>
      <p:ext uri="{BB962C8B-B14F-4D97-AF65-F5344CB8AC3E}">
        <p14:creationId xmlns:p14="http://schemas.microsoft.com/office/powerpoint/2010/main" val="66019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smtClean="0"/>
              <a:t>In </a:t>
            </a:r>
            <a:r>
              <a:rPr lang="en-US" dirty="0"/>
              <a:t>the API proxy editor, click the Develop tab. You'll see that two policies have been added to the request flow of the API proxy:</a:t>
            </a:r>
          </a:p>
          <a:p>
            <a:r>
              <a:rPr lang="en-US" dirty="0"/>
              <a:t>Verify OAuth v2.0 Access Token – Checks the API call to make sure a valid OAuth token is present.</a:t>
            </a:r>
          </a:p>
          <a:p>
            <a:r>
              <a:rPr lang="en-US" dirty="0"/>
              <a:t>Remove Header Authorization – An Assign Message policy that removes the access token after it's checked, so that it doesn't get passed to the target service. (If the target service needed the OAuth access token, you wouldn't use this policy).</a:t>
            </a:r>
          </a:p>
          <a:p>
            <a:r>
              <a:rPr lang="en-US" dirty="0"/>
              <a:t>Click the Verify OAuth v2.0 Access Token icon in the flow view and look at the XML below it in the code pane.</a:t>
            </a:r>
            <a:endParaRPr lang="en-IN" dirty="0"/>
          </a:p>
        </p:txBody>
      </p:sp>
      <p:sp>
        <p:nvSpPr>
          <p:cNvPr id="3" name="Title 2"/>
          <p:cNvSpPr>
            <a:spLocks noGrp="1"/>
          </p:cNvSpPr>
          <p:nvPr>
            <p:ph type="title"/>
          </p:nvPr>
        </p:nvSpPr>
        <p:spPr/>
        <p:txBody>
          <a:bodyPr/>
          <a:lstStyle/>
          <a:p>
            <a:r>
              <a:rPr lang="en-IN" dirty="0" smtClean="0"/>
              <a:t>View the Policies</a:t>
            </a:r>
            <a:endParaRPr lang="en-IN" dirty="0"/>
          </a:p>
        </p:txBody>
      </p:sp>
    </p:spTree>
    <p:extLst>
      <p:ext uri="{BB962C8B-B14F-4D97-AF65-F5344CB8AC3E}">
        <p14:creationId xmlns:p14="http://schemas.microsoft.com/office/powerpoint/2010/main" val="3076932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View the Policies</a:t>
            </a:r>
            <a:endParaRPr lang="en-IN" dirty="0"/>
          </a:p>
        </p:txBody>
      </p:sp>
      <p:pic>
        <p:nvPicPr>
          <p:cNvPr id="21506" name="Picture 2" descr="https://docs.apigee.com/api-platform/images/tutorial_oauth_policies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90" y="1371600"/>
            <a:ext cx="8273210" cy="5034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627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657475"/>
          </a:xfrm>
        </p:spPr>
        <p:txBody>
          <a:bodyPr>
            <a:normAutofit/>
          </a:bodyPr>
          <a:lstStyle/>
          <a:p>
            <a:r>
              <a:rPr lang="en-US" dirty="0"/>
              <a:t>Add a developer and app to your organization</a:t>
            </a:r>
          </a:p>
          <a:p>
            <a:r>
              <a:rPr lang="en-US" dirty="0"/>
              <a:t>Create a developer</a:t>
            </a:r>
          </a:p>
          <a:p>
            <a:r>
              <a:rPr lang="en-US" dirty="0"/>
              <a:t>To create a developer:</a:t>
            </a:r>
          </a:p>
          <a:p>
            <a:r>
              <a:rPr lang="en-US" dirty="0"/>
              <a:t>Select </a:t>
            </a:r>
            <a:r>
              <a:rPr lang="en-US" b="1" dirty="0"/>
              <a:t>Publish &gt; Developers</a:t>
            </a:r>
            <a:r>
              <a:rPr lang="en-US" dirty="0"/>
              <a:t> in the menu.</a:t>
            </a:r>
          </a:p>
          <a:p>
            <a:r>
              <a:rPr lang="en-US" dirty="0"/>
              <a:t>Click </a:t>
            </a:r>
            <a:r>
              <a:rPr lang="en-US" b="1" dirty="0"/>
              <a:t>+ Developer</a:t>
            </a:r>
            <a:r>
              <a:rPr lang="en-US" dirty="0"/>
              <a:t>.</a:t>
            </a:r>
          </a:p>
          <a:p>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Create the OAuth-protected API proxy</a:t>
            </a:r>
            <a:br>
              <a:rPr lang="en-US" b="0" dirty="0"/>
            </a:br>
            <a:endParaRPr lang="en-IN" dirty="0"/>
          </a:p>
        </p:txBody>
      </p:sp>
      <p:graphicFrame>
        <p:nvGraphicFramePr>
          <p:cNvPr id="4" name="Table 3"/>
          <p:cNvGraphicFramePr>
            <a:graphicFrameLocks noGrp="1"/>
          </p:cNvGraphicFramePr>
          <p:nvPr/>
        </p:nvGraphicFramePr>
        <p:xfrm>
          <a:off x="762000" y="4267200"/>
          <a:ext cx="6217920" cy="1950720"/>
        </p:xfrm>
        <a:graphic>
          <a:graphicData uri="http://schemas.openxmlformats.org/drawingml/2006/table">
            <a:tbl>
              <a:tblPr/>
              <a:tblGrid>
                <a:gridCol w="3108960"/>
                <a:gridCol w="3108960"/>
              </a:tblGrid>
              <a:tr h="166211">
                <a:tc>
                  <a:txBody>
                    <a:bodyPr/>
                    <a:lstStyle/>
                    <a:p>
                      <a:pPr algn="l" fontAlgn="ctr"/>
                      <a:r>
                        <a:rPr lang="en-IN" b="0">
                          <a:solidFill>
                            <a:srgbClr val="FFFFFF"/>
                          </a:solidFill>
                          <a:effectLst/>
                          <a:latin typeface="Roboto"/>
                        </a:rPr>
                        <a:t>In this field</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ctr"/>
                      <a:r>
                        <a:rPr lang="en-IN" b="0">
                          <a:solidFill>
                            <a:srgbClr val="FFFFFF"/>
                          </a:solidFill>
                          <a:effectLst/>
                          <a:latin typeface="Roboto"/>
                        </a:rPr>
                        <a:t>enter</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First Name</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a:solidFill>
                            <a:srgbClr val="202124"/>
                          </a:solidFill>
                          <a:effectLst/>
                        </a:rPr>
                        <a:t>Keyser</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Last Name</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a:solidFill>
                            <a:srgbClr val="202124"/>
                          </a:solidFill>
                          <a:effectLst/>
                        </a:rPr>
                        <a:t>Soze</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Username</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a:solidFill>
                            <a:srgbClr val="202124"/>
                          </a:solidFill>
                          <a:effectLst/>
                        </a:rPr>
                        <a:t>keyser</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Email</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r>
                        <a:rPr lang="en-IN" dirty="0">
                          <a:solidFill>
                            <a:srgbClr val="202124"/>
                          </a:solidFill>
                          <a:effectLst/>
                        </a:rPr>
                        <a:t>keyser@example.com</a:t>
                      </a: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r>
            </a:tbl>
          </a:graphicData>
        </a:graphic>
      </p:graphicFrame>
    </p:spTree>
    <p:extLst>
      <p:ext uri="{BB962C8B-B14F-4D97-AF65-F5344CB8AC3E}">
        <p14:creationId xmlns:p14="http://schemas.microsoft.com/office/powerpoint/2010/main" val="3600946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657475"/>
          </a:xfrm>
        </p:spPr>
        <p:txBody>
          <a:bodyPr>
            <a:normAutofit/>
          </a:bodyPr>
          <a:lstStyle/>
          <a:p>
            <a:r>
              <a:rPr lang="en-US" dirty="0"/>
              <a:t>Register an app</a:t>
            </a:r>
          </a:p>
          <a:p>
            <a:r>
              <a:rPr lang="en-US" dirty="0"/>
              <a:t>To register a developer app:</a:t>
            </a:r>
          </a:p>
          <a:p>
            <a:r>
              <a:rPr lang="en-US" dirty="0"/>
              <a:t>Select </a:t>
            </a:r>
            <a:r>
              <a:rPr lang="en-US" b="1" dirty="0"/>
              <a:t>Publish &gt; Apps</a:t>
            </a:r>
            <a:r>
              <a:rPr lang="en-US" dirty="0"/>
              <a:t>.</a:t>
            </a:r>
          </a:p>
          <a:p>
            <a:r>
              <a:rPr lang="en-US" dirty="0"/>
              <a:t>Click </a:t>
            </a:r>
            <a:r>
              <a:rPr lang="en-US" b="1" dirty="0"/>
              <a:t>+ App</a:t>
            </a:r>
            <a:r>
              <a:rPr lang="en-US" dirty="0"/>
              <a:t>.</a:t>
            </a:r>
          </a:p>
          <a:p>
            <a:r>
              <a:rPr lang="en-US" dirty="0"/>
              <a:t>Enter the following in the New Developer App window:</a:t>
            </a:r>
          </a:p>
          <a:p>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Create the OAuth-protected API proxy</a:t>
            </a:r>
            <a:br>
              <a:rPr lang="en-US" b="0" dirty="0"/>
            </a:br>
            <a:endParaRPr lang="en-IN" dirty="0"/>
          </a:p>
        </p:txBody>
      </p:sp>
      <p:graphicFrame>
        <p:nvGraphicFramePr>
          <p:cNvPr id="5" name="Table 4"/>
          <p:cNvGraphicFramePr>
            <a:graphicFrameLocks noGrp="1"/>
          </p:cNvGraphicFramePr>
          <p:nvPr/>
        </p:nvGraphicFramePr>
        <p:xfrm>
          <a:off x="1219200" y="4343400"/>
          <a:ext cx="6217920" cy="1836420"/>
        </p:xfrm>
        <a:graphic>
          <a:graphicData uri="http://schemas.openxmlformats.org/drawingml/2006/table">
            <a:tbl>
              <a:tblPr/>
              <a:tblGrid>
                <a:gridCol w="3108960"/>
                <a:gridCol w="3108960"/>
              </a:tblGrid>
              <a:tr h="365760">
                <a:tc>
                  <a:txBody>
                    <a:bodyPr/>
                    <a:lstStyle/>
                    <a:p>
                      <a:pPr algn="l" fontAlgn="ctr"/>
                      <a:r>
                        <a:rPr lang="en-IN" b="0">
                          <a:solidFill>
                            <a:srgbClr val="FFFFFF"/>
                          </a:solidFill>
                          <a:effectLst/>
                          <a:latin typeface="Roboto"/>
                        </a:rPr>
                        <a:t>In this field</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ctr"/>
                      <a:r>
                        <a:rPr lang="en-IN" b="0">
                          <a:solidFill>
                            <a:srgbClr val="FFFFFF"/>
                          </a:solidFill>
                          <a:effectLst/>
                          <a:latin typeface="Roboto"/>
                        </a:rPr>
                        <a:t>do this</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Name</a:t>
                      </a:r>
                      <a:r>
                        <a:rPr lang="en-IN">
                          <a:solidFill>
                            <a:srgbClr val="202124"/>
                          </a:solidFill>
                          <a:effectLst/>
                        </a:rPr>
                        <a:t> and </a:t>
                      </a:r>
                      <a:r>
                        <a:rPr lang="en-IN" b="0">
                          <a:solidFill>
                            <a:srgbClr val="202124"/>
                          </a:solidFill>
                          <a:effectLst/>
                        </a:rPr>
                        <a:t>Display Name</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a:solidFill>
                            <a:srgbClr val="202124"/>
                          </a:solidFill>
                          <a:effectLst/>
                        </a:rPr>
                        <a:t>Enter: keyser_app</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Developer</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a:solidFill>
                            <a:srgbClr val="202124"/>
                          </a:solidFill>
                          <a:effectLst/>
                        </a:rPr>
                        <a:t>Select: Keyser Soze (keyser@example.com)</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Callback URL</a:t>
                      </a:r>
                      <a:r>
                        <a:rPr lang="en-IN">
                          <a:solidFill>
                            <a:srgbClr val="202124"/>
                          </a:solidFill>
                          <a:effectLst/>
                        </a:rPr>
                        <a:t> and </a:t>
                      </a:r>
                      <a:r>
                        <a:rPr lang="en-IN" b="0">
                          <a:solidFill>
                            <a:srgbClr val="202124"/>
                          </a:solidFill>
                          <a:effectLst/>
                        </a:rPr>
                        <a:t>Notes</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r>
                        <a:rPr lang="en-IN" dirty="0">
                          <a:solidFill>
                            <a:srgbClr val="202124"/>
                          </a:solidFill>
                          <a:effectLst/>
                        </a:rPr>
                        <a:t>Leave blank</a:t>
                      </a: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r>
            </a:tbl>
          </a:graphicData>
        </a:graphic>
      </p:graphicFrame>
    </p:spTree>
    <p:extLst>
      <p:ext uri="{BB962C8B-B14F-4D97-AF65-F5344CB8AC3E}">
        <p14:creationId xmlns:p14="http://schemas.microsoft.com/office/powerpoint/2010/main" val="161439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normAutofit/>
          </a:bodyPr>
          <a:lstStyle/>
          <a:p>
            <a:r>
              <a:rPr lang="en-US" dirty="0"/>
              <a:t>Under </a:t>
            </a:r>
            <a:r>
              <a:rPr lang="en-US" b="1" dirty="0"/>
              <a:t>Products</a:t>
            </a:r>
            <a:r>
              <a:rPr lang="en-US" dirty="0"/>
              <a:t>, click </a:t>
            </a:r>
            <a:r>
              <a:rPr lang="en-US" b="1" dirty="0"/>
              <a:t>+ Product</a:t>
            </a:r>
            <a:r>
              <a:rPr lang="en-US" dirty="0"/>
              <a:t>.</a:t>
            </a:r>
          </a:p>
          <a:p>
            <a:r>
              <a:rPr lang="en-US" dirty="0"/>
              <a:t>Select </a:t>
            </a:r>
            <a:r>
              <a:rPr lang="en-US" b="1" dirty="0" err="1"/>
              <a:t>helloworld_apikey</a:t>
            </a:r>
            <a:r>
              <a:rPr lang="en-US" b="1" dirty="0"/>
              <a:t>-Product</a:t>
            </a:r>
            <a:r>
              <a:rPr lang="en-US" dirty="0"/>
              <a:t>.</a:t>
            </a:r>
          </a:p>
          <a:p>
            <a:r>
              <a:rPr lang="en-US" dirty="0"/>
              <a:t>Click </a:t>
            </a:r>
            <a:r>
              <a:rPr lang="en-US" b="1" dirty="0"/>
              <a:t>Save</a:t>
            </a:r>
            <a:r>
              <a:rPr lang="en-US" dirty="0"/>
              <a:t>.</a:t>
            </a:r>
          </a:p>
          <a:p>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Create the OAuth-protected API proxy</a:t>
            </a:r>
            <a:br>
              <a:rPr lang="en-US" b="0" dirty="0"/>
            </a:br>
            <a:endParaRPr lang="en-IN" dirty="0"/>
          </a:p>
        </p:txBody>
      </p:sp>
    </p:spTree>
    <p:extLst>
      <p:ext uri="{BB962C8B-B14F-4D97-AF65-F5344CB8AC3E}">
        <p14:creationId xmlns:p14="http://schemas.microsoft.com/office/powerpoint/2010/main" val="333377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657475"/>
          </a:xfrm>
        </p:spPr>
        <p:txBody>
          <a:bodyPr>
            <a:normAutofit fontScale="77500" lnSpcReduction="20000"/>
          </a:bodyPr>
          <a:lstStyle/>
          <a:p>
            <a:r>
              <a:rPr lang="en-US" dirty="0"/>
              <a:t>Get the consumer key and consumer secret</a:t>
            </a:r>
          </a:p>
          <a:p>
            <a:r>
              <a:rPr lang="en-US" dirty="0"/>
              <a:t>Now you'll get the consumer key and consumer secret that will be exchanged for an OAuth access token.</a:t>
            </a:r>
          </a:p>
          <a:p>
            <a:r>
              <a:rPr lang="en-US" dirty="0"/>
              <a:t>On the Developer Apps page (Publish &gt; Developer Apps), click </a:t>
            </a:r>
            <a:r>
              <a:rPr lang="en-US" b="1" dirty="0" err="1"/>
              <a:t>nigel_app</a:t>
            </a:r>
            <a:r>
              <a:rPr lang="en-US" dirty="0"/>
              <a:t>.</a:t>
            </a:r>
          </a:p>
          <a:p>
            <a:r>
              <a:rPr lang="en-US" dirty="0"/>
              <a:t>On the </a:t>
            </a:r>
            <a:r>
              <a:rPr lang="en-US" dirty="0" err="1"/>
              <a:t>nigel_app</a:t>
            </a:r>
            <a:r>
              <a:rPr lang="en-US" dirty="0"/>
              <a:t> page, click </a:t>
            </a:r>
            <a:r>
              <a:rPr lang="en-US" b="1" dirty="0"/>
              <a:t>Show</a:t>
            </a:r>
            <a:r>
              <a:rPr lang="en-US" dirty="0"/>
              <a:t> in the </a:t>
            </a:r>
            <a:r>
              <a:rPr lang="en-US" b="1" dirty="0"/>
              <a:t>Consumer Key</a:t>
            </a:r>
            <a:r>
              <a:rPr lang="en-US" dirty="0"/>
              <a:t> and </a:t>
            </a:r>
            <a:r>
              <a:rPr lang="en-US" b="1" dirty="0"/>
              <a:t>Consumer Secret</a:t>
            </a:r>
            <a:r>
              <a:rPr lang="en-US" dirty="0"/>
              <a:t> columns. Notice that the key/secret are associated with the "helloworld_oauth2 Product" that was automatically created earlier.</a:t>
            </a:r>
          </a:p>
          <a:p>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Create the OAuth-protected API proxy</a:t>
            </a:r>
            <a:br>
              <a:rPr lang="en-US" b="0" dirty="0"/>
            </a:br>
            <a:endParaRPr lang="en-IN" dirty="0"/>
          </a:p>
        </p:txBody>
      </p:sp>
      <p:pic>
        <p:nvPicPr>
          <p:cNvPr id="23554" name="Picture 2" descr="https://docs.apigee.com/api-platform/images/tutorial_oauth_consumer_key_secr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98" y="4191000"/>
            <a:ext cx="8370498" cy="9715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1" y="5323577"/>
            <a:ext cx="8686800" cy="1200329"/>
          </a:xfrm>
          <a:prstGeom prst="rect">
            <a:avLst/>
          </a:prstGeom>
          <a:noFill/>
        </p:spPr>
        <p:txBody>
          <a:bodyPr wrap="square" rtlCol="0">
            <a:spAutoFit/>
          </a:bodyPr>
          <a:lstStyle/>
          <a:p>
            <a:r>
              <a:rPr lang="en-US" dirty="0"/>
              <a:t>Select and copy the Consumer Key and Consumer Secret. </a:t>
            </a:r>
            <a:r>
              <a:rPr lang="en-US" b="1" dirty="0"/>
              <a:t>Paste them in a temporary text file</a:t>
            </a:r>
            <a:r>
              <a:rPr lang="en-US" dirty="0"/>
              <a:t>. You'll use them in a later step, where you call the API proxy that will exchange these credentials for an OAuth access token.</a:t>
            </a:r>
          </a:p>
          <a:p>
            <a:endParaRPr lang="en-IN" dirty="0"/>
          </a:p>
        </p:txBody>
      </p:sp>
    </p:spTree>
    <p:extLst>
      <p:ext uri="{BB962C8B-B14F-4D97-AF65-F5344CB8AC3E}">
        <p14:creationId xmlns:p14="http://schemas.microsoft.com/office/powerpoint/2010/main" val="4122336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994712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867275"/>
          </a:xfrm>
        </p:spPr>
        <p:txBody>
          <a:bodyPr>
            <a:normAutofit fontScale="70000" lnSpcReduction="20000"/>
          </a:bodyPr>
          <a:lstStyle/>
          <a:p>
            <a:r>
              <a:rPr lang="en-US" dirty="0"/>
              <a:t>Get an OAuth access token</a:t>
            </a:r>
          </a:p>
          <a:p>
            <a:r>
              <a:rPr lang="en-US" dirty="0"/>
              <a:t>Now we get to the big payoff. You're about to use the Consumer Key and Consumer Secret you copied and pasted into a text file and exchange them for an OAuth access token. You're now going to make an API call to the API sample proxy you imported, </a:t>
            </a:r>
            <a:r>
              <a:rPr lang="en-US" dirty="0" err="1"/>
              <a:t>oauth</a:t>
            </a:r>
            <a:r>
              <a:rPr lang="en-US" dirty="0"/>
              <a:t>, which will generate an API access token.</a:t>
            </a:r>
          </a:p>
          <a:p>
            <a:endParaRPr lang="en-US" dirty="0"/>
          </a:p>
          <a:p>
            <a:r>
              <a:rPr lang="en-US" dirty="0"/>
              <a:t>Using that key and secret, make the following </a:t>
            </a:r>
            <a:r>
              <a:rPr lang="en-US" dirty="0" err="1"/>
              <a:t>cURL</a:t>
            </a:r>
            <a:r>
              <a:rPr lang="en-US" dirty="0"/>
              <a:t> call (note that the protocol is https), substituting your Edge organization name, your consumer key, and your consumer secret where indicated (be sure to remove the curly braces</a:t>
            </a:r>
            <a:r>
              <a:rPr lang="en-US" dirty="0" smtClean="0"/>
              <a:t>):</a:t>
            </a:r>
          </a:p>
          <a:p>
            <a:endParaRPr lang="en-US" dirty="0" smtClean="0"/>
          </a:p>
          <a:p>
            <a:endParaRPr lang="en-US" dirty="0"/>
          </a:p>
          <a:p>
            <a:r>
              <a:rPr lang="en-US" altLang="en-US" sz="2800" dirty="0">
                <a:solidFill>
                  <a:srgbClr val="37474F"/>
                </a:solidFill>
                <a:latin typeface="Roboto Mono"/>
              </a:rPr>
              <a:t>curl -X POST -H </a:t>
            </a:r>
            <a:r>
              <a:rPr lang="en-US" altLang="en-US" sz="2800" dirty="0">
                <a:solidFill>
                  <a:srgbClr val="0D904F"/>
                </a:solidFill>
                <a:latin typeface="Roboto Mono"/>
              </a:rPr>
              <a:t>"Content-Type: application/x-www-form-</a:t>
            </a:r>
            <a:r>
              <a:rPr lang="en-US" altLang="en-US" sz="2800" dirty="0" err="1">
                <a:solidFill>
                  <a:srgbClr val="0D904F"/>
                </a:solidFill>
                <a:latin typeface="Roboto Mono"/>
              </a:rPr>
              <a:t>urlencoded</a:t>
            </a:r>
            <a:r>
              <a:rPr lang="en-US" altLang="en-US" sz="2800" dirty="0">
                <a:solidFill>
                  <a:srgbClr val="0D904F"/>
                </a:solidFill>
                <a:latin typeface="Roboto Mono"/>
              </a:rPr>
              <a:t>"</a:t>
            </a:r>
            <a:r>
              <a:rPr lang="en-US" altLang="en-US" sz="2800" dirty="0">
                <a:solidFill>
                  <a:srgbClr val="37474F"/>
                </a:solidFill>
                <a:latin typeface="Roboto Mono"/>
              </a:rPr>
              <a:t> \</a:t>
            </a:r>
            <a:br>
              <a:rPr lang="en-US" altLang="en-US" sz="2800" dirty="0">
                <a:solidFill>
                  <a:srgbClr val="37474F"/>
                </a:solidFill>
                <a:latin typeface="Roboto Mono"/>
              </a:rPr>
            </a:br>
            <a:r>
              <a:rPr lang="en-US" altLang="en-US" sz="2800" dirty="0">
                <a:solidFill>
                  <a:srgbClr val="37474F"/>
                </a:solidFill>
                <a:latin typeface="Roboto Mono"/>
              </a:rPr>
              <a:t>https:</a:t>
            </a:r>
            <a:r>
              <a:rPr lang="en-US" altLang="en-US" sz="2800" dirty="0">
                <a:solidFill>
                  <a:srgbClr val="D81B60"/>
                </a:solidFill>
                <a:latin typeface="Roboto Mono"/>
              </a:rPr>
              <a:t>//</a:t>
            </a:r>
            <a:r>
              <a:rPr lang="en-US" altLang="en-US" sz="2800" b="1" dirty="0">
                <a:solidFill>
                  <a:srgbClr val="D81B60"/>
                </a:solidFill>
                <a:latin typeface="Roboto Mono"/>
              </a:rPr>
              <a:t>{org-name}</a:t>
            </a:r>
            <a:r>
              <a:rPr lang="en-US" altLang="en-US" sz="2800" dirty="0">
                <a:solidFill>
                  <a:srgbClr val="D81B60"/>
                </a:solidFill>
                <a:latin typeface="Roboto Mono"/>
              </a:rPr>
              <a:t>-test.apigee.net/oauth/client_credential/accesstoken?grant_type=client_credentials \</a:t>
            </a:r>
            <a:r>
              <a:rPr lang="en-US" altLang="en-US" sz="2800" dirty="0">
                <a:solidFill>
                  <a:srgbClr val="37474F"/>
                </a:solidFill>
                <a:latin typeface="Roboto Mono"/>
              </a:rPr>
              <a:t/>
            </a:r>
            <a:br>
              <a:rPr lang="en-US" altLang="en-US" sz="2800" dirty="0">
                <a:solidFill>
                  <a:srgbClr val="37474F"/>
                </a:solidFill>
                <a:latin typeface="Roboto Mono"/>
              </a:rPr>
            </a:br>
            <a:r>
              <a:rPr lang="en-US" altLang="en-US" sz="2800" dirty="0">
                <a:solidFill>
                  <a:srgbClr val="37474F"/>
                </a:solidFill>
                <a:latin typeface="Roboto Mono"/>
              </a:rPr>
              <a:t>-d </a:t>
            </a:r>
            <a:r>
              <a:rPr lang="en-US" altLang="en-US" sz="2800" dirty="0">
                <a:solidFill>
                  <a:srgbClr val="0D904F"/>
                </a:solidFill>
                <a:latin typeface="Roboto Mono"/>
              </a:rPr>
              <a:t>'</a:t>
            </a:r>
            <a:r>
              <a:rPr lang="en-US" altLang="en-US" sz="2800" dirty="0" err="1">
                <a:solidFill>
                  <a:srgbClr val="0D904F"/>
                </a:solidFill>
                <a:latin typeface="Roboto Mono"/>
              </a:rPr>
              <a:t>client_id</a:t>
            </a:r>
            <a:r>
              <a:rPr lang="en-US" altLang="en-US" sz="2800" dirty="0">
                <a:solidFill>
                  <a:srgbClr val="0D904F"/>
                </a:solidFill>
                <a:latin typeface="Roboto Mono"/>
              </a:rPr>
              <a:t>=</a:t>
            </a:r>
            <a:r>
              <a:rPr lang="en-US" altLang="en-US" sz="2800" b="1" dirty="0">
                <a:solidFill>
                  <a:srgbClr val="0D904F"/>
                </a:solidFill>
                <a:latin typeface="Roboto Mono"/>
              </a:rPr>
              <a:t>{consumer-key}</a:t>
            </a:r>
            <a:r>
              <a:rPr lang="en-US" altLang="en-US" sz="2800" dirty="0">
                <a:solidFill>
                  <a:srgbClr val="0D904F"/>
                </a:solidFill>
                <a:latin typeface="Roboto Mono"/>
              </a:rPr>
              <a:t>&amp;</a:t>
            </a:r>
            <a:r>
              <a:rPr lang="en-US" altLang="en-US" sz="2800" dirty="0" err="1">
                <a:solidFill>
                  <a:srgbClr val="0D904F"/>
                </a:solidFill>
                <a:latin typeface="Roboto Mono"/>
              </a:rPr>
              <a:t>client_secret</a:t>
            </a:r>
            <a:r>
              <a:rPr lang="en-US" altLang="en-US" sz="2800" dirty="0">
                <a:solidFill>
                  <a:srgbClr val="0D904F"/>
                </a:solidFill>
                <a:latin typeface="Roboto Mono"/>
              </a:rPr>
              <a:t>=</a:t>
            </a:r>
            <a:r>
              <a:rPr lang="en-US" altLang="en-US" sz="2800" b="1" dirty="0">
                <a:solidFill>
                  <a:srgbClr val="0D904F"/>
                </a:solidFill>
                <a:latin typeface="Roboto Mono"/>
              </a:rPr>
              <a:t>{consumer-secret}</a:t>
            </a:r>
            <a:r>
              <a:rPr lang="en-US" altLang="en-US" sz="2800" dirty="0">
                <a:solidFill>
                  <a:srgbClr val="0D904F"/>
                </a:solidFill>
                <a:latin typeface="Roboto Mono"/>
              </a:rPr>
              <a:t>'</a:t>
            </a:r>
            <a:r>
              <a:rPr lang="en-US" altLang="en-US" sz="800" dirty="0"/>
              <a:t> </a:t>
            </a:r>
            <a:endParaRPr lang="en-US" altLang="en-US" sz="5400" dirty="0"/>
          </a:p>
          <a:p>
            <a:endParaRPr lang="en-US" dirty="0" smtClean="0"/>
          </a:p>
          <a:p>
            <a:endParaRPr lang="en-US" dirty="0"/>
          </a:p>
          <a:p>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Create the OAuth-protected API proxy</a:t>
            </a:r>
            <a:br>
              <a:rPr lang="en-US" b="0" dirty="0"/>
            </a:br>
            <a:endParaRPr lang="en-IN" dirty="0"/>
          </a:p>
        </p:txBody>
      </p:sp>
    </p:spTree>
    <p:extLst>
      <p:ext uri="{BB962C8B-B14F-4D97-AF65-F5344CB8AC3E}">
        <p14:creationId xmlns:p14="http://schemas.microsoft.com/office/powerpoint/2010/main" val="890225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657475"/>
          </a:xfrm>
        </p:spPr>
        <p:txBody>
          <a:bodyPr>
            <a:normAutofit/>
          </a:bodyPr>
          <a:lstStyle/>
          <a:p>
            <a:r>
              <a:rPr lang="en-US" dirty="0"/>
              <a:t>Add a developer and app to your organization</a:t>
            </a:r>
          </a:p>
          <a:p>
            <a:r>
              <a:rPr lang="en-US" dirty="0"/>
              <a:t>Create a developer</a:t>
            </a:r>
          </a:p>
          <a:p>
            <a:r>
              <a:rPr lang="en-US" dirty="0"/>
              <a:t>To create a developer:</a:t>
            </a:r>
          </a:p>
          <a:p>
            <a:r>
              <a:rPr lang="en-US" dirty="0"/>
              <a:t>Select </a:t>
            </a:r>
            <a:r>
              <a:rPr lang="en-US" b="1" dirty="0"/>
              <a:t>Publish &gt; Developers</a:t>
            </a:r>
            <a:r>
              <a:rPr lang="en-US" dirty="0"/>
              <a:t> in the menu.</a:t>
            </a:r>
          </a:p>
          <a:p>
            <a:r>
              <a:rPr lang="en-US" dirty="0"/>
              <a:t>Click </a:t>
            </a:r>
            <a:r>
              <a:rPr lang="en-US" b="1" dirty="0"/>
              <a:t>+ Developer</a:t>
            </a:r>
            <a:r>
              <a:rPr lang="en-US" dirty="0"/>
              <a:t>.</a:t>
            </a:r>
          </a:p>
          <a:p>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421867288"/>
              </p:ext>
            </p:extLst>
          </p:nvPr>
        </p:nvGraphicFramePr>
        <p:xfrm>
          <a:off x="762000" y="4267200"/>
          <a:ext cx="6217920" cy="1950720"/>
        </p:xfrm>
        <a:graphic>
          <a:graphicData uri="http://schemas.openxmlformats.org/drawingml/2006/table">
            <a:tbl>
              <a:tblPr/>
              <a:tblGrid>
                <a:gridCol w="3108960"/>
                <a:gridCol w="3108960"/>
              </a:tblGrid>
              <a:tr h="166211">
                <a:tc>
                  <a:txBody>
                    <a:bodyPr/>
                    <a:lstStyle/>
                    <a:p>
                      <a:pPr algn="l" fontAlgn="ctr"/>
                      <a:r>
                        <a:rPr lang="en-IN" b="0">
                          <a:solidFill>
                            <a:srgbClr val="FFFFFF"/>
                          </a:solidFill>
                          <a:effectLst/>
                          <a:latin typeface="Roboto"/>
                        </a:rPr>
                        <a:t>In this field</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ctr"/>
                      <a:r>
                        <a:rPr lang="en-IN" b="0">
                          <a:solidFill>
                            <a:srgbClr val="FFFFFF"/>
                          </a:solidFill>
                          <a:effectLst/>
                          <a:latin typeface="Roboto"/>
                        </a:rPr>
                        <a:t>enter</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First Name</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a:solidFill>
                            <a:srgbClr val="202124"/>
                          </a:solidFill>
                          <a:effectLst/>
                        </a:rPr>
                        <a:t>Keyser</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Last Name</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a:solidFill>
                            <a:srgbClr val="202124"/>
                          </a:solidFill>
                          <a:effectLst/>
                        </a:rPr>
                        <a:t>Soze</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Username</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a:solidFill>
                            <a:srgbClr val="202124"/>
                          </a:solidFill>
                          <a:effectLst/>
                        </a:rPr>
                        <a:t>keyser</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Email</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r>
                        <a:rPr lang="en-IN" dirty="0">
                          <a:solidFill>
                            <a:srgbClr val="202124"/>
                          </a:solidFill>
                          <a:effectLst/>
                        </a:rPr>
                        <a:t>keyser@example.com</a:t>
                      </a: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r>
            </a:tbl>
          </a:graphicData>
        </a:graphic>
      </p:graphicFrame>
    </p:spTree>
    <p:extLst>
      <p:ext uri="{BB962C8B-B14F-4D97-AF65-F5344CB8AC3E}">
        <p14:creationId xmlns:p14="http://schemas.microsoft.com/office/powerpoint/2010/main" val="33552336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167" t="14445" r="15000" b="7037"/>
          <a:stretch/>
        </p:blipFill>
        <p:spPr>
          <a:xfrm>
            <a:off x="304799" y="914400"/>
            <a:ext cx="8610601" cy="5181600"/>
          </a:xfrm>
          <a:prstGeom prst="rect">
            <a:avLst/>
          </a:prstGeom>
        </p:spPr>
      </p:pic>
    </p:spTree>
    <p:extLst>
      <p:ext uri="{BB962C8B-B14F-4D97-AF65-F5344CB8AC3E}">
        <p14:creationId xmlns:p14="http://schemas.microsoft.com/office/powerpoint/2010/main" val="2881327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657475"/>
          </a:xfrm>
        </p:spPr>
        <p:txBody>
          <a:bodyPr>
            <a:normAutofit/>
          </a:bodyPr>
          <a:lstStyle/>
          <a:p>
            <a:r>
              <a:rPr lang="en-US" dirty="0"/>
              <a:t>Call the API with an access token (success!)</a:t>
            </a:r>
          </a:p>
          <a:p>
            <a:r>
              <a:rPr lang="en-US" dirty="0"/>
              <a:t>Now that you have an access token, you can use it to call the API proxy. Make the following </a:t>
            </a:r>
            <a:r>
              <a:rPr lang="en-US" dirty="0" err="1"/>
              <a:t>cURL</a:t>
            </a:r>
            <a:r>
              <a:rPr lang="en-US" dirty="0"/>
              <a:t> call. Substitute your Edge organization name and the access token (remove the curly braces).</a:t>
            </a:r>
            <a:endParaRPr lang="en-US" dirty="0" smtClean="0"/>
          </a:p>
          <a:p>
            <a:endParaRPr lang="en-US" dirty="0"/>
          </a:p>
          <a:p>
            <a:endParaRPr lang="en-US" dirty="0" smtClean="0"/>
          </a:p>
          <a:p>
            <a:endParaRPr lang="en-US" dirty="0"/>
          </a:p>
          <a:p>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Create the OAuth-protected API proxy</a:t>
            </a:r>
            <a:br>
              <a:rPr lang="en-US" b="0" dirty="0"/>
            </a:br>
            <a:endParaRPr lang="en-IN" dirty="0"/>
          </a:p>
        </p:txBody>
      </p:sp>
      <p:sp>
        <p:nvSpPr>
          <p:cNvPr id="8" name="Rectangle 7"/>
          <p:cNvSpPr/>
          <p:nvPr/>
        </p:nvSpPr>
        <p:spPr>
          <a:xfrm>
            <a:off x="609600" y="3962400"/>
            <a:ext cx="8153400" cy="646331"/>
          </a:xfrm>
          <a:prstGeom prst="rect">
            <a:avLst/>
          </a:prstGeom>
        </p:spPr>
        <p:txBody>
          <a:bodyPr wrap="square">
            <a:spAutoFit/>
          </a:bodyPr>
          <a:lstStyle/>
          <a:p>
            <a:r>
              <a:rPr lang="en-US" dirty="0"/>
              <a:t>curl https://{org-name}-test.apigee.net/hellooauth2 -H "Authorization: Bearer {access-token}"</a:t>
            </a:r>
            <a:endParaRPr lang="en-IN" dirty="0"/>
          </a:p>
        </p:txBody>
      </p:sp>
    </p:spTree>
    <p:extLst>
      <p:ext uri="{BB962C8B-B14F-4D97-AF65-F5344CB8AC3E}">
        <p14:creationId xmlns:p14="http://schemas.microsoft.com/office/powerpoint/2010/main" val="983680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333" t="14445" r="16667" b="8518"/>
          <a:stretch/>
        </p:blipFill>
        <p:spPr>
          <a:xfrm>
            <a:off x="381000" y="533400"/>
            <a:ext cx="8572500" cy="4953000"/>
          </a:xfrm>
          <a:prstGeom prst="rect">
            <a:avLst/>
          </a:prstGeom>
        </p:spPr>
      </p:pic>
    </p:spTree>
    <p:extLst>
      <p:ext uri="{BB962C8B-B14F-4D97-AF65-F5344CB8AC3E}">
        <p14:creationId xmlns:p14="http://schemas.microsoft.com/office/powerpoint/2010/main" val="11142170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cxnSp>
        <p:nvCxnSpPr>
          <p:cNvPr id="6" name="Straight Arrow Connector 5"/>
          <p:cNvCxnSpPr/>
          <p:nvPr/>
        </p:nvCxnSpPr>
        <p:spPr>
          <a:xfrm flipV="1">
            <a:off x="2743200" y="457200"/>
            <a:ext cx="2133600" cy="175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876800" y="457200"/>
            <a:ext cx="3211135" cy="369332"/>
          </a:xfrm>
          <a:prstGeom prst="rect">
            <a:avLst/>
          </a:prstGeom>
          <a:noFill/>
        </p:spPr>
        <p:txBody>
          <a:bodyPr wrap="none" rtlCol="0">
            <a:spAutoFit/>
          </a:bodyPr>
          <a:lstStyle/>
          <a:p>
            <a:r>
              <a:rPr lang="en-IN" dirty="0" smtClean="0"/>
              <a:t>Authorization should be blank</a:t>
            </a:r>
            <a:endParaRPr lang="en-IN" dirty="0"/>
          </a:p>
        </p:txBody>
      </p:sp>
    </p:spTree>
    <p:extLst>
      <p:ext uri="{BB962C8B-B14F-4D97-AF65-F5344CB8AC3E}">
        <p14:creationId xmlns:p14="http://schemas.microsoft.com/office/powerpoint/2010/main" val="41981499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cxnSp>
        <p:nvCxnSpPr>
          <p:cNvPr id="4" name="Straight Arrow Connector 3"/>
          <p:cNvCxnSpPr/>
          <p:nvPr/>
        </p:nvCxnSpPr>
        <p:spPr>
          <a:xfrm flipH="1">
            <a:off x="2743200" y="457200"/>
            <a:ext cx="2209800" cy="190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0300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 Tester</a:t>
            </a:r>
            <a:endParaRPr lang="en-IN" dirty="0"/>
          </a:p>
        </p:txBody>
      </p:sp>
      <p:pic>
        <p:nvPicPr>
          <p:cNvPr id="5" name="Picture 4"/>
          <p:cNvPicPr>
            <a:picLocks noChangeAspect="1"/>
          </p:cNvPicPr>
          <p:nvPr/>
        </p:nvPicPr>
        <p:blipFill>
          <a:blip r:embed="rId2"/>
          <a:stretch>
            <a:fillRect/>
          </a:stretch>
        </p:blipFill>
        <p:spPr>
          <a:xfrm>
            <a:off x="0" y="1295400"/>
            <a:ext cx="9144000" cy="5143500"/>
          </a:xfrm>
          <a:prstGeom prst="rect">
            <a:avLst/>
          </a:prstGeom>
        </p:spPr>
      </p:pic>
    </p:spTree>
    <p:extLst>
      <p:ext uri="{BB962C8B-B14F-4D97-AF65-F5344CB8AC3E}">
        <p14:creationId xmlns:p14="http://schemas.microsoft.com/office/powerpoint/2010/main" val="2921213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smtClean="0"/>
              <a:t>Basic Authentication </a:t>
            </a:r>
            <a:r>
              <a:rPr lang="en-IN" b="0" dirty="0"/>
              <a:t>policy</a:t>
            </a:r>
            <a:br>
              <a:rPr lang="en-IN" b="0" dirty="0"/>
            </a:br>
            <a:endParaRPr lang="en-IN" dirty="0"/>
          </a:p>
        </p:txBody>
      </p:sp>
      <p:sp>
        <p:nvSpPr>
          <p:cNvPr id="3" name="Content Placeholder 2"/>
          <p:cNvSpPr>
            <a:spLocks noGrp="1"/>
          </p:cNvSpPr>
          <p:nvPr>
            <p:ph sz="quarter" idx="12"/>
          </p:nvPr>
        </p:nvSpPr>
        <p:spPr>
          <a:xfrm>
            <a:off x="228600" y="1381125"/>
            <a:ext cx="8456613" cy="4824414"/>
          </a:xfrm>
        </p:spPr>
        <p:txBody>
          <a:bodyPr/>
          <a:lstStyle/>
          <a:p>
            <a:pPr marL="342900" indent="-342900">
              <a:buFont typeface="Arial" panose="020B0604020202020204" pitchFamily="34" charset="0"/>
              <a:buChar char="•"/>
            </a:pPr>
            <a:r>
              <a:rPr lang="en-US" b="0" dirty="0">
                <a:solidFill>
                  <a:schemeClr val="tx1"/>
                </a:solidFill>
              </a:rPr>
              <a:t>Enables you to use lightweight Basic Authentication for last-mile security. </a:t>
            </a:r>
            <a:endParaRPr lang="en-US" b="0" dirty="0" smtClean="0">
              <a:solidFill>
                <a:schemeClr val="tx1"/>
              </a:solidFill>
            </a:endParaRPr>
          </a:p>
          <a:p>
            <a:pPr marL="342900" indent="-342900">
              <a:buFont typeface="Arial" panose="020B0604020202020204" pitchFamily="34" charset="0"/>
              <a:buChar char="•"/>
            </a:pPr>
            <a:r>
              <a:rPr lang="en-US" b="0" dirty="0" smtClean="0">
                <a:solidFill>
                  <a:schemeClr val="tx1"/>
                </a:solidFill>
              </a:rPr>
              <a:t>The </a:t>
            </a:r>
            <a:r>
              <a:rPr lang="en-US" b="0" dirty="0">
                <a:solidFill>
                  <a:schemeClr val="tx1"/>
                </a:solidFill>
              </a:rPr>
              <a:t>policy takes a username and password, Base64 encodes them, and writes the resulting value to a variable</a:t>
            </a:r>
            <a:r>
              <a:rPr lang="en-US" b="0" dirty="0" smtClean="0">
                <a:solidFill>
                  <a:schemeClr val="tx1"/>
                </a:solidFill>
              </a:rPr>
              <a:t>.</a:t>
            </a:r>
          </a:p>
          <a:p>
            <a:pPr marL="342900" indent="-342900">
              <a:buFont typeface="Arial" panose="020B0604020202020204" pitchFamily="34" charset="0"/>
              <a:buChar char="•"/>
            </a:pPr>
            <a:r>
              <a:rPr lang="en-US" b="0" dirty="0" smtClean="0">
                <a:solidFill>
                  <a:schemeClr val="tx1"/>
                </a:solidFill>
              </a:rPr>
              <a:t>The </a:t>
            </a:r>
            <a:r>
              <a:rPr lang="en-US" b="0" dirty="0">
                <a:solidFill>
                  <a:schemeClr val="tx1"/>
                </a:solidFill>
              </a:rPr>
              <a:t>resulting value is in the form Basic Base64EncodedString. </a:t>
            </a:r>
            <a:endParaRPr lang="en-US" b="0" dirty="0" smtClean="0">
              <a:solidFill>
                <a:schemeClr val="tx1"/>
              </a:solidFill>
            </a:endParaRPr>
          </a:p>
          <a:p>
            <a:pPr marL="342900" indent="-342900">
              <a:buFont typeface="Arial" panose="020B0604020202020204" pitchFamily="34" charset="0"/>
              <a:buChar char="•"/>
            </a:pPr>
            <a:r>
              <a:rPr lang="en-US" b="0" dirty="0" smtClean="0">
                <a:solidFill>
                  <a:schemeClr val="tx1"/>
                </a:solidFill>
              </a:rPr>
              <a:t>You </a:t>
            </a:r>
            <a:r>
              <a:rPr lang="en-US" b="0" dirty="0">
                <a:solidFill>
                  <a:schemeClr val="tx1"/>
                </a:solidFill>
              </a:rPr>
              <a:t>typically write this value to an HTTP header, such as the Authorization header</a:t>
            </a:r>
            <a:r>
              <a:rPr lang="en-US" b="0" dirty="0" smtClean="0">
                <a:solidFill>
                  <a:schemeClr val="tx1"/>
                </a:solidFill>
              </a:rPr>
              <a:t>.</a:t>
            </a:r>
          </a:p>
          <a:p>
            <a:pPr marL="342900" indent="-342900">
              <a:buFont typeface="Arial" panose="020B0604020202020204" pitchFamily="34" charset="0"/>
              <a:buChar char="•"/>
            </a:pPr>
            <a:r>
              <a:rPr lang="en-US" b="0" dirty="0">
                <a:solidFill>
                  <a:schemeClr val="tx1"/>
                </a:solidFill>
              </a:rPr>
              <a:t>The policy also lets you decode credentials stored in a Base64 encoded string into a username and password.</a:t>
            </a:r>
            <a:endParaRPr lang="en-IN" b="0" dirty="0">
              <a:solidFill>
                <a:schemeClr val="tx1"/>
              </a:solidFill>
            </a:endParaRPr>
          </a:p>
        </p:txBody>
      </p:sp>
    </p:spTree>
    <p:extLst>
      <p:ext uri="{BB962C8B-B14F-4D97-AF65-F5344CB8AC3E}">
        <p14:creationId xmlns:p14="http://schemas.microsoft.com/office/powerpoint/2010/main" val="3089056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833" t="8519" r="9167" b="18888"/>
          <a:stretch/>
        </p:blipFill>
        <p:spPr>
          <a:xfrm>
            <a:off x="0" y="773502"/>
            <a:ext cx="9106678" cy="4648200"/>
          </a:xfrm>
          <a:prstGeom prst="rect">
            <a:avLst/>
          </a:prstGeom>
        </p:spPr>
      </p:pic>
    </p:spTree>
    <p:extLst>
      <p:ext uri="{BB962C8B-B14F-4D97-AF65-F5344CB8AC3E}">
        <p14:creationId xmlns:p14="http://schemas.microsoft.com/office/powerpoint/2010/main" val="3810031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smtClean="0"/>
              <a:t>Basic Authentication </a:t>
            </a:r>
            <a:r>
              <a:rPr lang="en-IN" b="0" dirty="0"/>
              <a:t>policy</a:t>
            </a:r>
            <a:br>
              <a:rPr lang="en-IN" b="0" dirty="0"/>
            </a:br>
            <a:endParaRPr lang="en-IN" dirty="0"/>
          </a:p>
        </p:txBody>
      </p:sp>
      <p:pic>
        <p:nvPicPr>
          <p:cNvPr id="6" name="Picture 5"/>
          <p:cNvPicPr>
            <a:picLocks noChangeAspect="1"/>
          </p:cNvPicPr>
          <p:nvPr/>
        </p:nvPicPr>
        <p:blipFill>
          <a:blip r:embed="rId2"/>
          <a:stretch>
            <a:fillRect/>
          </a:stretch>
        </p:blipFill>
        <p:spPr>
          <a:xfrm>
            <a:off x="76200" y="1447800"/>
            <a:ext cx="9008533" cy="5067300"/>
          </a:xfrm>
          <a:prstGeom prst="rect">
            <a:avLst/>
          </a:prstGeom>
        </p:spPr>
      </p:pic>
    </p:spTree>
    <p:extLst>
      <p:ext uri="{BB962C8B-B14F-4D97-AF65-F5344CB8AC3E}">
        <p14:creationId xmlns:p14="http://schemas.microsoft.com/office/powerpoint/2010/main" val="2656054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Basic Authentication Policy</a:t>
            </a:r>
            <a:endParaRPr lang="en-IN" dirty="0"/>
          </a:p>
        </p:txBody>
      </p:sp>
      <p:pic>
        <p:nvPicPr>
          <p:cNvPr id="4" name="Picture 3"/>
          <p:cNvPicPr>
            <a:picLocks noChangeAspect="1"/>
          </p:cNvPicPr>
          <p:nvPr/>
        </p:nvPicPr>
        <p:blipFill>
          <a:blip r:embed="rId2"/>
          <a:stretch>
            <a:fillRect/>
          </a:stretch>
        </p:blipFill>
        <p:spPr>
          <a:xfrm>
            <a:off x="7189" y="1600200"/>
            <a:ext cx="9144000" cy="5143500"/>
          </a:xfrm>
          <a:prstGeom prst="rect">
            <a:avLst/>
          </a:prstGeom>
        </p:spPr>
      </p:pic>
    </p:spTree>
    <p:extLst>
      <p:ext uri="{BB962C8B-B14F-4D97-AF65-F5344CB8AC3E}">
        <p14:creationId xmlns:p14="http://schemas.microsoft.com/office/powerpoint/2010/main" val="302102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657475"/>
          </a:xfrm>
        </p:spPr>
        <p:txBody>
          <a:bodyPr>
            <a:normAutofit/>
          </a:bodyPr>
          <a:lstStyle/>
          <a:p>
            <a:r>
              <a:rPr lang="en-US" dirty="0"/>
              <a:t>Register an app</a:t>
            </a:r>
          </a:p>
          <a:p>
            <a:r>
              <a:rPr lang="en-US" dirty="0"/>
              <a:t>To register a developer app:</a:t>
            </a:r>
          </a:p>
          <a:p>
            <a:r>
              <a:rPr lang="en-US" dirty="0"/>
              <a:t>Select </a:t>
            </a:r>
            <a:r>
              <a:rPr lang="en-US" b="1" dirty="0"/>
              <a:t>Publish &gt; Apps</a:t>
            </a:r>
            <a:r>
              <a:rPr lang="en-US" dirty="0"/>
              <a:t>.</a:t>
            </a:r>
          </a:p>
          <a:p>
            <a:r>
              <a:rPr lang="en-US" dirty="0"/>
              <a:t>Click </a:t>
            </a:r>
            <a:r>
              <a:rPr lang="en-US" b="1" dirty="0"/>
              <a:t>+ App</a:t>
            </a:r>
            <a:r>
              <a:rPr lang="en-US" dirty="0"/>
              <a:t>.</a:t>
            </a:r>
          </a:p>
          <a:p>
            <a:r>
              <a:rPr lang="en-US" dirty="0"/>
              <a:t>Enter the following in the New Developer App window:</a:t>
            </a:r>
          </a:p>
          <a:p>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194618754"/>
              </p:ext>
            </p:extLst>
          </p:nvPr>
        </p:nvGraphicFramePr>
        <p:xfrm>
          <a:off x="1219200" y="4343400"/>
          <a:ext cx="6217920" cy="1836420"/>
        </p:xfrm>
        <a:graphic>
          <a:graphicData uri="http://schemas.openxmlformats.org/drawingml/2006/table">
            <a:tbl>
              <a:tblPr/>
              <a:tblGrid>
                <a:gridCol w="3108960"/>
                <a:gridCol w="3108960"/>
              </a:tblGrid>
              <a:tr h="365760">
                <a:tc>
                  <a:txBody>
                    <a:bodyPr/>
                    <a:lstStyle/>
                    <a:p>
                      <a:pPr algn="l" fontAlgn="ctr"/>
                      <a:r>
                        <a:rPr lang="en-IN" b="0">
                          <a:solidFill>
                            <a:srgbClr val="FFFFFF"/>
                          </a:solidFill>
                          <a:effectLst/>
                          <a:latin typeface="Roboto"/>
                        </a:rPr>
                        <a:t>In this field</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ctr"/>
                      <a:r>
                        <a:rPr lang="en-IN" b="0">
                          <a:solidFill>
                            <a:srgbClr val="FFFFFF"/>
                          </a:solidFill>
                          <a:effectLst/>
                          <a:latin typeface="Roboto"/>
                        </a:rPr>
                        <a:t>do this</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Name</a:t>
                      </a:r>
                      <a:r>
                        <a:rPr lang="en-IN">
                          <a:solidFill>
                            <a:srgbClr val="202124"/>
                          </a:solidFill>
                          <a:effectLst/>
                        </a:rPr>
                        <a:t> and </a:t>
                      </a:r>
                      <a:r>
                        <a:rPr lang="en-IN" b="0">
                          <a:solidFill>
                            <a:srgbClr val="202124"/>
                          </a:solidFill>
                          <a:effectLst/>
                        </a:rPr>
                        <a:t>Display Name</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a:solidFill>
                            <a:srgbClr val="202124"/>
                          </a:solidFill>
                          <a:effectLst/>
                        </a:rPr>
                        <a:t>Enter: keyser_app</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Developer</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IN">
                          <a:solidFill>
                            <a:srgbClr val="202124"/>
                          </a:solidFill>
                          <a:effectLst/>
                        </a:rPr>
                        <a:t>Select: Keyser Soze (keyser@example.com)</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r>
              <a:tr h="0">
                <a:tc>
                  <a:txBody>
                    <a:bodyPr/>
                    <a:lstStyle/>
                    <a:p>
                      <a:pPr algn="l" fontAlgn="t"/>
                      <a:r>
                        <a:rPr lang="en-IN" b="0">
                          <a:solidFill>
                            <a:srgbClr val="202124"/>
                          </a:solidFill>
                          <a:effectLst/>
                        </a:rPr>
                        <a:t>Callback URL</a:t>
                      </a:r>
                      <a:r>
                        <a:rPr lang="en-IN">
                          <a:solidFill>
                            <a:srgbClr val="202124"/>
                          </a:solidFill>
                          <a:effectLst/>
                        </a:rPr>
                        <a:t> and </a:t>
                      </a:r>
                      <a:r>
                        <a:rPr lang="en-IN" b="0">
                          <a:solidFill>
                            <a:srgbClr val="202124"/>
                          </a:solidFill>
                          <a:effectLst/>
                        </a:rPr>
                        <a:t>Notes</a:t>
                      </a:r>
                      <a:endParaRPr lang="en-IN">
                        <a:solidFill>
                          <a:srgbClr val="202124"/>
                        </a:solidFill>
                        <a:effectLst/>
                      </a:endParaRP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r>
                        <a:rPr lang="en-IN" dirty="0">
                          <a:solidFill>
                            <a:srgbClr val="202124"/>
                          </a:solidFill>
                          <a:effectLst/>
                        </a:rPr>
                        <a:t>Leave blank</a:t>
                      </a: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r>
            </a:tbl>
          </a:graphicData>
        </a:graphic>
      </p:graphicFrame>
    </p:spTree>
    <p:extLst>
      <p:ext uri="{BB962C8B-B14F-4D97-AF65-F5344CB8AC3E}">
        <p14:creationId xmlns:p14="http://schemas.microsoft.com/office/powerpoint/2010/main" val="32882124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Basic Authentication Policy</a:t>
            </a:r>
            <a:endParaRPr lang="en-IN" dirty="0"/>
          </a:p>
        </p:txBody>
      </p:sp>
      <p:pic>
        <p:nvPicPr>
          <p:cNvPr id="2" name="Picture 1"/>
          <p:cNvPicPr>
            <a:picLocks noChangeAspect="1"/>
          </p:cNvPicPr>
          <p:nvPr/>
        </p:nvPicPr>
        <p:blipFill rotWithShape="1">
          <a:blip r:embed="rId2"/>
          <a:srcRect t="10370"/>
          <a:stretch/>
        </p:blipFill>
        <p:spPr>
          <a:xfrm>
            <a:off x="-8626" y="1636143"/>
            <a:ext cx="9144000" cy="4610100"/>
          </a:xfrm>
          <a:prstGeom prst="rect">
            <a:avLst/>
          </a:prstGeom>
        </p:spPr>
      </p:pic>
    </p:spTree>
    <p:extLst>
      <p:ext uri="{BB962C8B-B14F-4D97-AF65-F5344CB8AC3E}">
        <p14:creationId xmlns:p14="http://schemas.microsoft.com/office/powerpoint/2010/main" val="2576891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Multiple Endpoints using Routes</a:t>
            </a:r>
            <a:endParaRPr lang="en-IN" dirty="0"/>
          </a:p>
        </p:txBody>
      </p:sp>
      <p:pic>
        <p:nvPicPr>
          <p:cNvPr id="4" name="Picture 3"/>
          <p:cNvPicPr>
            <a:picLocks noChangeAspect="1"/>
          </p:cNvPicPr>
          <p:nvPr/>
        </p:nvPicPr>
        <p:blipFill rotWithShape="1">
          <a:blip r:embed="rId2"/>
          <a:srcRect l="4958" t="9629" r="5042" b="20741"/>
          <a:stretch/>
        </p:blipFill>
        <p:spPr>
          <a:xfrm>
            <a:off x="0" y="1752599"/>
            <a:ext cx="9158593" cy="3985683"/>
          </a:xfrm>
          <a:prstGeom prst="rect">
            <a:avLst/>
          </a:prstGeom>
        </p:spPr>
      </p:pic>
    </p:spTree>
    <p:extLst>
      <p:ext uri="{BB962C8B-B14F-4D97-AF65-F5344CB8AC3E}">
        <p14:creationId xmlns:p14="http://schemas.microsoft.com/office/powerpoint/2010/main" val="392643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Multiple Endpoints using Routes</a:t>
            </a:r>
            <a:endParaRPr lang="en-IN" dirty="0"/>
          </a:p>
        </p:txBody>
      </p:sp>
      <p:pic>
        <p:nvPicPr>
          <p:cNvPr id="2" name="Picture 1"/>
          <p:cNvPicPr>
            <a:picLocks noChangeAspect="1"/>
          </p:cNvPicPr>
          <p:nvPr/>
        </p:nvPicPr>
        <p:blipFill rotWithShape="1">
          <a:blip r:embed="rId2"/>
          <a:srcRect t="20000" b="5926"/>
          <a:stretch/>
        </p:blipFill>
        <p:spPr>
          <a:xfrm>
            <a:off x="0" y="1524000"/>
            <a:ext cx="9144000" cy="3810000"/>
          </a:xfrm>
          <a:prstGeom prst="rect">
            <a:avLst/>
          </a:prstGeom>
        </p:spPr>
      </p:pic>
    </p:spTree>
    <p:extLst>
      <p:ext uri="{BB962C8B-B14F-4D97-AF65-F5344CB8AC3E}">
        <p14:creationId xmlns:p14="http://schemas.microsoft.com/office/powerpoint/2010/main" val="2077203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Multiple Endpoints using Routes</a:t>
            </a:r>
            <a:endParaRPr lang="en-IN" dirty="0"/>
          </a:p>
        </p:txBody>
      </p:sp>
      <p:pic>
        <p:nvPicPr>
          <p:cNvPr id="4" name="Picture 3"/>
          <p:cNvPicPr>
            <a:picLocks noChangeAspect="1"/>
          </p:cNvPicPr>
          <p:nvPr/>
        </p:nvPicPr>
        <p:blipFill rotWithShape="1">
          <a:blip r:embed="rId2"/>
          <a:srcRect t="21852" b="7037"/>
          <a:stretch/>
        </p:blipFill>
        <p:spPr>
          <a:xfrm>
            <a:off x="0" y="1676400"/>
            <a:ext cx="9144000" cy="4495800"/>
          </a:xfrm>
          <a:prstGeom prst="rect">
            <a:avLst/>
          </a:prstGeom>
        </p:spPr>
      </p:pic>
    </p:spTree>
    <p:extLst>
      <p:ext uri="{BB962C8B-B14F-4D97-AF65-F5344CB8AC3E}">
        <p14:creationId xmlns:p14="http://schemas.microsoft.com/office/powerpoint/2010/main" val="137757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Proxy Chaining</a:t>
            </a:r>
            <a:endParaRPr lang="en-IN" dirty="0"/>
          </a:p>
        </p:txBody>
      </p:sp>
      <p:pic>
        <p:nvPicPr>
          <p:cNvPr id="4" name="Picture 3"/>
          <p:cNvPicPr>
            <a:picLocks noChangeAspect="1"/>
          </p:cNvPicPr>
          <p:nvPr/>
        </p:nvPicPr>
        <p:blipFill rotWithShape="1">
          <a:blip r:embed="rId2"/>
          <a:srcRect l="5001" t="5926" r="4999" b="6667"/>
          <a:stretch/>
        </p:blipFill>
        <p:spPr>
          <a:xfrm>
            <a:off x="381000" y="1524000"/>
            <a:ext cx="8229600" cy="4495800"/>
          </a:xfrm>
          <a:prstGeom prst="rect">
            <a:avLst/>
          </a:prstGeom>
        </p:spPr>
      </p:pic>
    </p:spTree>
    <p:extLst>
      <p:ext uri="{BB962C8B-B14F-4D97-AF65-F5344CB8AC3E}">
        <p14:creationId xmlns:p14="http://schemas.microsoft.com/office/powerpoint/2010/main" val="1417873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600075"/>
          </a:xfrm>
        </p:spPr>
        <p:txBody>
          <a:bodyPr/>
          <a:lstStyle/>
          <a:p>
            <a:r>
              <a:rPr lang="en-IN" dirty="0" smtClean="0"/>
              <a:t>Proxy 1 -</a:t>
            </a:r>
            <a:r>
              <a:rPr lang="en-IN" dirty="0" smtClean="0">
                <a:sym typeface="Wingdings" panose="05000000000000000000" pitchFamily="2" charset="2"/>
              </a:rPr>
              <a:t> Proxy 2</a:t>
            </a:r>
            <a:endParaRPr lang="en-IN" dirty="0"/>
          </a:p>
        </p:txBody>
      </p:sp>
      <p:sp>
        <p:nvSpPr>
          <p:cNvPr id="3" name="Title 2"/>
          <p:cNvSpPr>
            <a:spLocks noGrp="1"/>
          </p:cNvSpPr>
          <p:nvPr>
            <p:ph type="title"/>
          </p:nvPr>
        </p:nvSpPr>
        <p:spPr/>
        <p:txBody>
          <a:bodyPr/>
          <a:lstStyle/>
          <a:p>
            <a:r>
              <a:rPr lang="en-IN" dirty="0" smtClean="0"/>
              <a:t>External Proxy Chaining</a:t>
            </a:r>
            <a:endParaRPr lang="en-IN" dirty="0"/>
          </a:p>
        </p:txBody>
      </p:sp>
      <p:pic>
        <p:nvPicPr>
          <p:cNvPr id="4" name="Picture 3"/>
          <p:cNvPicPr>
            <a:picLocks noChangeAspect="1"/>
          </p:cNvPicPr>
          <p:nvPr/>
        </p:nvPicPr>
        <p:blipFill rotWithShape="1">
          <a:blip r:embed="rId2"/>
          <a:srcRect t="11759" b="5278"/>
          <a:stretch/>
        </p:blipFill>
        <p:spPr>
          <a:xfrm>
            <a:off x="0" y="2286000"/>
            <a:ext cx="9144000" cy="4267200"/>
          </a:xfrm>
          <a:prstGeom prst="rect">
            <a:avLst/>
          </a:prstGeom>
        </p:spPr>
      </p:pic>
      <p:cxnSp>
        <p:nvCxnSpPr>
          <p:cNvPr id="6" name="Straight Arrow Connector 5"/>
          <p:cNvCxnSpPr/>
          <p:nvPr/>
        </p:nvCxnSpPr>
        <p:spPr>
          <a:xfrm flipH="1">
            <a:off x="3276600" y="858838"/>
            <a:ext cx="1905000" cy="254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079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600075"/>
          </a:xfrm>
        </p:spPr>
        <p:txBody>
          <a:bodyPr/>
          <a:lstStyle/>
          <a:p>
            <a:r>
              <a:rPr lang="en-IN" dirty="0" smtClean="0"/>
              <a:t>Proxy 1 -</a:t>
            </a:r>
            <a:r>
              <a:rPr lang="en-IN" dirty="0" smtClean="0">
                <a:sym typeface="Wingdings" panose="05000000000000000000" pitchFamily="2" charset="2"/>
              </a:rPr>
              <a:t> Proxy 2</a:t>
            </a:r>
            <a:endParaRPr lang="en-IN" dirty="0"/>
          </a:p>
        </p:txBody>
      </p:sp>
      <p:sp>
        <p:nvSpPr>
          <p:cNvPr id="3" name="Title 2"/>
          <p:cNvSpPr>
            <a:spLocks noGrp="1"/>
          </p:cNvSpPr>
          <p:nvPr>
            <p:ph type="title"/>
          </p:nvPr>
        </p:nvSpPr>
        <p:spPr/>
        <p:txBody>
          <a:bodyPr/>
          <a:lstStyle/>
          <a:p>
            <a:r>
              <a:rPr lang="en-IN" dirty="0" smtClean="0"/>
              <a:t>Internal Proxy Chaining</a:t>
            </a:r>
            <a:endParaRPr lang="en-IN" dirty="0"/>
          </a:p>
        </p:txBody>
      </p:sp>
      <p:pic>
        <p:nvPicPr>
          <p:cNvPr id="5" name="Picture 4"/>
          <p:cNvPicPr>
            <a:picLocks noChangeAspect="1"/>
          </p:cNvPicPr>
          <p:nvPr/>
        </p:nvPicPr>
        <p:blipFill rotWithShape="1">
          <a:blip r:embed="rId2"/>
          <a:srcRect t="11111" b="7407"/>
          <a:stretch/>
        </p:blipFill>
        <p:spPr>
          <a:xfrm>
            <a:off x="0" y="1998453"/>
            <a:ext cx="9144000" cy="4191000"/>
          </a:xfrm>
          <a:prstGeom prst="rect">
            <a:avLst/>
          </a:prstGeom>
        </p:spPr>
      </p:pic>
      <p:cxnSp>
        <p:nvCxnSpPr>
          <p:cNvPr id="8" name="Straight Arrow Connector 7"/>
          <p:cNvCxnSpPr/>
          <p:nvPr/>
        </p:nvCxnSpPr>
        <p:spPr>
          <a:xfrm flipH="1">
            <a:off x="3352800" y="804922"/>
            <a:ext cx="1676400" cy="2320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419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JWT Tokens</a:t>
            </a:r>
            <a:endParaRPr lang="en-IN" dirty="0"/>
          </a:p>
        </p:txBody>
      </p:sp>
      <p:pic>
        <p:nvPicPr>
          <p:cNvPr id="4" name="Picture 3"/>
          <p:cNvPicPr>
            <a:picLocks noChangeAspect="1"/>
          </p:cNvPicPr>
          <p:nvPr/>
        </p:nvPicPr>
        <p:blipFill rotWithShape="1">
          <a:blip r:embed="rId2"/>
          <a:srcRect l="7500" t="10000" r="5000" b="12963"/>
          <a:stretch/>
        </p:blipFill>
        <p:spPr>
          <a:xfrm>
            <a:off x="1" y="1381664"/>
            <a:ext cx="9144000" cy="4572000"/>
          </a:xfrm>
          <a:prstGeom prst="rect">
            <a:avLst/>
          </a:prstGeom>
        </p:spPr>
      </p:pic>
    </p:spTree>
    <p:extLst>
      <p:ext uri="{BB962C8B-B14F-4D97-AF65-F5344CB8AC3E}">
        <p14:creationId xmlns:p14="http://schemas.microsoft.com/office/powerpoint/2010/main" val="1670637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JWT Tokens</a:t>
            </a:r>
            <a:endParaRPr lang="en-IN" dirty="0"/>
          </a:p>
        </p:txBody>
      </p:sp>
      <p:pic>
        <p:nvPicPr>
          <p:cNvPr id="2" name="Picture 1"/>
          <p:cNvPicPr>
            <a:picLocks noChangeAspect="1"/>
          </p:cNvPicPr>
          <p:nvPr/>
        </p:nvPicPr>
        <p:blipFill>
          <a:blip r:embed="rId2"/>
          <a:stretch>
            <a:fillRect/>
          </a:stretch>
        </p:blipFill>
        <p:spPr>
          <a:xfrm>
            <a:off x="76200" y="1600200"/>
            <a:ext cx="9144000" cy="5143500"/>
          </a:xfrm>
          <a:prstGeom prst="rect">
            <a:avLst/>
          </a:prstGeom>
        </p:spPr>
      </p:pic>
    </p:spTree>
    <p:extLst>
      <p:ext uri="{BB962C8B-B14F-4D97-AF65-F5344CB8AC3E}">
        <p14:creationId xmlns:p14="http://schemas.microsoft.com/office/powerpoint/2010/main" val="2405598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JWT Tokens</a:t>
            </a:r>
            <a:endParaRPr lang="en-IN" dirty="0"/>
          </a:p>
        </p:txBody>
      </p:sp>
      <p:pic>
        <p:nvPicPr>
          <p:cNvPr id="4" name="Picture 3"/>
          <p:cNvPicPr>
            <a:picLocks noChangeAspect="1"/>
          </p:cNvPicPr>
          <p:nvPr/>
        </p:nvPicPr>
        <p:blipFill>
          <a:blip r:embed="rId2"/>
          <a:stretch>
            <a:fillRect/>
          </a:stretch>
        </p:blipFill>
        <p:spPr>
          <a:xfrm>
            <a:off x="-25879" y="1371600"/>
            <a:ext cx="9144000" cy="5143500"/>
          </a:xfrm>
          <a:prstGeom prst="rect">
            <a:avLst/>
          </a:prstGeom>
        </p:spPr>
      </p:pic>
    </p:spTree>
    <p:extLst>
      <p:ext uri="{BB962C8B-B14F-4D97-AF65-F5344CB8AC3E}">
        <p14:creationId xmlns:p14="http://schemas.microsoft.com/office/powerpoint/2010/main" val="300190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666875"/>
          </a:xfrm>
        </p:spPr>
        <p:txBody>
          <a:bodyPr>
            <a:normAutofit/>
          </a:bodyPr>
          <a:lstStyle/>
          <a:p>
            <a:r>
              <a:rPr lang="en-US" dirty="0"/>
              <a:t>Under </a:t>
            </a:r>
            <a:r>
              <a:rPr lang="en-US" b="1" dirty="0"/>
              <a:t>Products</a:t>
            </a:r>
            <a:r>
              <a:rPr lang="en-US" dirty="0"/>
              <a:t>, click </a:t>
            </a:r>
            <a:r>
              <a:rPr lang="en-US" b="1" dirty="0"/>
              <a:t>+ Product</a:t>
            </a:r>
            <a:r>
              <a:rPr lang="en-US" dirty="0"/>
              <a:t>.</a:t>
            </a:r>
          </a:p>
          <a:p>
            <a:r>
              <a:rPr lang="en-US" dirty="0"/>
              <a:t>Select </a:t>
            </a:r>
            <a:r>
              <a:rPr lang="en-US" b="1" dirty="0" err="1"/>
              <a:t>helloworld_apikey</a:t>
            </a:r>
            <a:r>
              <a:rPr lang="en-US" b="1" dirty="0"/>
              <a:t>-Product</a:t>
            </a:r>
            <a:r>
              <a:rPr lang="en-US" dirty="0"/>
              <a:t>.</a:t>
            </a:r>
          </a:p>
          <a:p>
            <a:r>
              <a:rPr lang="en-US" dirty="0"/>
              <a:t>Click </a:t>
            </a:r>
            <a:r>
              <a:rPr lang="en-US" b="1" dirty="0"/>
              <a:t>Save</a:t>
            </a:r>
            <a:r>
              <a:rPr lang="en-US" dirty="0"/>
              <a:t>.</a:t>
            </a:r>
          </a:p>
          <a:p>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spTree>
    <p:extLst>
      <p:ext uri="{BB962C8B-B14F-4D97-AF65-F5344CB8AC3E}">
        <p14:creationId xmlns:p14="http://schemas.microsoft.com/office/powerpoint/2010/main" val="31182652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JWT Tokens</a:t>
            </a:r>
            <a:endParaRPr lang="en-IN" dirty="0"/>
          </a:p>
        </p:txBody>
      </p:sp>
      <p:pic>
        <p:nvPicPr>
          <p:cNvPr id="2" name="Picture 1"/>
          <p:cNvPicPr>
            <a:picLocks noChangeAspect="1"/>
          </p:cNvPicPr>
          <p:nvPr/>
        </p:nvPicPr>
        <p:blipFill>
          <a:blip r:embed="rId2"/>
          <a:stretch>
            <a:fillRect/>
          </a:stretch>
        </p:blipFill>
        <p:spPr>
          <a:xfrm>
            <a:off x="21566" y="1600200"/>
            <a:ext cx="9144000" cy="5143500"/>
          </a:xfrm>
          <a:prstGeom prst="rect">
            <a:avLst/>
          </a:prstGeom>
        </p:spPr>
      </p:pic>
    </p:spTree>
    <p:extLst>
      <p:ext uri="{BB962C8B-B14F-4D97-AF65-F5344CB8AC3E}">
        <p14:creationId xmlns:p14="http://schemas.microsoft.com/office/powerpoint/2010/main" val="718239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JWT Tokens</a:t>
            </a:r>
            <a:endParaRPr lang="en-IN" dirty="0"/>
          </a:p>
        </p:txBody>
      </p:sp>
      <p:pic>
        <p:nvPicPr>
          <p:cNvPr id="4" name="Picture 3"/>
          <p:cNvPicPr>
            <a:picLocks noChangeAspect="1"/>
          </p:cNvPicPr>
          <p:nvPr/>
        </p:nvPicPr>
        <p:blipFill>
          <a:blip r:embed="rId2"/>
          <a:stretch>
            <a:fillRect/>
          </a:stretch>
        </p:blipFill>
        <p:spPr>
          <a:xfrm>
            <a:off x="-304800" y="1828800"/>
            <a:ext cx="9144000" cy="5143500"/>
          </a:xfrm>
          <a:prstGeom prst="rect">
            <a:avLst/>
          </a:prstGeom>
        </p:spPr>
      </p:pic>
    </p:spTree>
    <p:extLst>
      <p:ext uri="{BB962C8B-B14F-4D97-AF65-F5344CB8AC3E}">
        <p14:creationId xmlns:p14="http://schemas.microsoft.com/office/powerpoint/2010/main" val="2840965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JWT Tokens</a:t>
            </a:r>
            <a:endParaRPr lang="en-IN" dirty="0"/>
          </a:p>
        </p:txBody>
      </p:sp>
      <p:pic>
        <p:nvPicPr>
          <p:cNvPr id="2" name="Picture 1"/>
          <p:cNvPicPr>
            <a:picLocks noChangeAspect="1"/>
          </p:cNvPicPr>
          <p:nvPr/>
        </p:nvPicPr>
        <p:blipFill>
          <a:blip r:embed="rId2"/>
          <a:stretch>
            <a:fillRect/>
          </a:stretch>
        </p:blipFill>
        <p:spPr>
          <a:xfrm>
            <a:off x="-37381" y="1143000"/>
            <a:ext cx="9144000" cy="5143500"/>
          </a:xfrm>
          <a:prstGeom prst="rect">
            <a:avLst/>
          </a:prstGeom>
        </p:spPr>
      </p:pic>
    </p:spTree>
    <p:extLst>
      <p:ext uri="{BB962C8B-B14F-4D97-AF65-F5344CB8AC3E}">
        <p14:creationId xmlns:p14="http://schemas.microsoft.com/office/powerpoint/2010/main" val="3406967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Mashup</a:t>
            </a:r>
            <a:endParaRPr lang="en-IN" dirty="0"/>
          </a:p>
        </p:txBody>
      </p:sp>
      <p:pic>
        <p:nvPicPr>
          <p:cNvPr id="4" name="Picture 3"/>
          <p:cNvPicPr>
            <a:picLocks noChangeAspect="1"/>
          </p:cNvPicPr>
          <p:nvPr/>
        </p:nvPicPr>
        <p:blipFill rotWithShape="1">
          <a:blip r:embed="rId2"/>
          <a:srcRect l="14167" t="14445" r="14166" b="14444"/>
          <a:stretch/>
        </p:blipFill>
        <p:spPr>
          <a:xfrm>
            <a:off x="514709" y="1447800"/>
            <a:ext cx="8464550" cy="4724400"/>
          </a:xfrm>
          <a:prstGeom prst="rect">
            <a:avLst/>
          </a:prstGeom>
        </p:spPr>
      </p:pic>
    </p:spTree>
    <p:extLst>
      <p:ext uri="{BB962C8B-B14F-4D97-AF65-F5344CB8AC3E}">
        <p14:creationId xmlns:p14="http://schemas.microsoft.com/office/powerpoint/2010/main" val="4083574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Mashup</a:t>
            </a:r>
            <a:endParaRPr lang="en-IN" dirty="0"/>
          </a:p>
        </p:txBody>
      </p:sp>
      <p:pic>
        <p:nvPicPr>
          <p:cNvPr id="2" name="Picture 1"/>
          <p:cNvPicPr>
            <a:picLocks noChangeAspect="1"/>
          </p:cNvPicPr>
          <p:nvPr/>
        </p:nvPicPr>
        <p:blipFill rotWithShape="1">
          <a:blip r:embed="rId2"/>
          <a:srcRect l="14166" t="14445" r="14167" b="12963"/>
          <a:stretch/>
        </p:blipFill>
        <p:spPr>
          <a:xfrm>
            <a:off x="504167" y="1524000"/>
            <a:ext cx="8372414" cy="4770329"/>
          </a:xfrm>
          <a:prstGeom prst="rect">
            <a:avLst/>
          </a:prstGeom>
        </p:spPr>
      </p:pic>
    </p:spTree>
    <p:extLst>
      <p:ext uri="{BB962C8B-B14F-4D97-AF65-F5344CB8AC3E}">
        <p14:creationId xmlns:p14="http://schemas.microsoft.com/office/powerpoint/2010/main" val="1407998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Mashup</a:t>
            </a:r>
            <a:endParaRPr lang="en-IN" dirty="0"/>
          </a:p>
        </p:txBody>
      </p:sp>
      <p:pic>
        <p:nvPicPr>
          <p:cNvPr id="4" name="Picture 3"/>
          <p:cNvPicPr>
            <a:picLocks noChangeAspect="1"/>
          </p:cNvPicPr>
          <p:nvPr/>
        </p:nvPicPr>
        <p:blipFill rotWithShape="1">
          <a:blip r:embed="rId2"/>
          <a:srcRect l="14166" t="14445" r="15000" b="14444"/>
          <a:stretch/>
        </p:blipFill>
        <p:spPr>
          <a:xfrm>
            <a:off x="461034" y="1523999"/>
            <a:ext cx="8378165" cy="4731199"/>
          </a:xfrm>
          <a:prstGeom prst="rect">
            <a:avLst/>
          </a:prstGeom>
        </p:spPr>
      </p:pic>
    </p:spTree>
    <p:extLst>
      <p:ext uri="{BB962C8B-B14F-4D97-AF65-F5344CB8AC3E}">
        <p14:creationId xmlns:p14="http://schemas.microsoft.com/office/powerpoint/2010/main" val="3274044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Mashup</a:t>
            </a:r>
            <a:endParaRPr lang="en-IN" dirty="0"/>
          </a:p>
        </p:txBody>
      </p:sp>
      <p:pic>
        <p:nvPicPr>
          <p:cNvPr id="2" name="Picture 1"/>
          <p:cNvPicPr>
            <a:picLocks noChangeAspect="1"/>
          </p:cNvPicPr>
          <p:nvPr/>
        </p:nvPicPr>
        <p:blipFill>
          <a:blip r:embed="rId2"/>
          <a:stretch>
            <a:fillRect/>
          </a:stretch>
        </p:blipFill>
        <p:spPr>
          <a:xfrm>
            <a:off x="76200" y="1524000"/>
            <a:ext cx="9067800" cy="5143500"/>
          </a:xfrm>
          <a:prstGeom prst="rect">
            <a:avLst/>
          </a:prstGeom>
        </p:spPr>
      </p:pic>
    </p:spTree>
    <p:extLst>
      <p:ext uri="{BB962C8B-B14F-4D97-AF65-F5344CB8AC3E}">
        <p14:creationId xmlns:p14="http://schemas.microsoft.com/office/powerpoint/2010/main" val="1469415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Mashup</a:t>
            </a:r>
            <a:endParaRPr lang="en-IN" dirty="0"/>
          </a:p>
        </p:txBody>
      </p:sp>
      <p:pic>
        <p:nvPicPr>
          <p:cNvPr id="4" name="Picture 3"/>
          <p:cNvPicPr>
            <a:picLocks noChangeAspect="1"/>
          </p:cNvPicPr>
          <p:nvPr/>
        </p:nvPicPr>
        <p:blipFill>
          <a:blip r:embed="rId2"/>
          <a:stretch>
            <a:fillRect/>
          </a:stretch>
        </p:blipFill>
        <p:spPr>
          <a:xfrm>
            <a:off x="0" y="1524000"/>
            <a:ext cx="9144000" cy="5143500"/>
          </a:xfrm>
          <a:prstGeom prst="rect">
            <a:avLst/>
          </a:prstGeom>
        </p:spPr>
      </p:pic>
    </p:spTree>
    <p:extLst>
      <p:ext uri="{BB962C8B-B14F-4D97-AF65-F5344CB8AC3E}">
        <p14:creationId xmlns:p14="http://schemas.microsoft.com/office/powerpoint/2010/main" val="541968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Mashup</a:t>
            </a:r>
            <a:endParaRPr lang="en-IN" dirty="0"/>
          </a:p>
        </p:txBody>
      </p:sp>
      <p:pic>
        <p:nvPicPr>
          <p:cNvPr id="4" name="Picture 3"/>
          <p:cNvPicPr>
            <a:picLocks noChangeAspect="1"/>
          </p:cNvPicPr>
          <p:nvPr/>
        </p:nvPicPr>
        <p:blipFill>
          <a:blip r:embed="rId2"/>
          <a:stretch>
            <a:fillRect/>
          </a:stretch>
        </p:blipFill>
        <p:spPr>
          <a:xfrm>
            <a:off x="0" y="1524000"/>
            <a:ext cx="9144000" cy="5143500"/>
          </a:xfrm>
          <a:prstGeom prst="rect">
            <a:avLst/>
          </a:prstGeom>
        </p:spPr>
      </p:pic>
    </p:spTree>
    <p:extLst>
      <p:ext uri="{BB962C8B-B14F-4D97-AF65-F5344CB8AC3E}">
        <p14:creationId xmlns:p14="http://schemas.microsoft.com/office/powerpoint/2010/main" val="3711101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Mashup</a:t>
            </a:r>
            <a:endParaRPr lang="en-IN" dirty="0"/>
          </a:p>
        </p:txBody>
      </p:sp>
      <p:pic>
        <p:nvPicPr>
          <p:cNvPr id="2" name="Picture 1"/>
          <p:cNvPicPr>
            <a:picLocks noChangeAspect="1"/>
          </p:cNvPicPr>
          <p:nvPr/>
        </p:nvPicPr>
        <p:blipFill>
          <a:blip r:embed="rId2"/>
          <a:stretch>
            <a:fillRect/>
          </a:stretch>
        </p:blipFill>
        <p:spPr>
          <a:xfrm>
            <a:off x="12940" y="1600200"/>
            <a:ext cx="9131060" cy="5257800"/>
          </a:xfrm>
          <a:prstGeom prst="rect">
            <a:avLst/>
          </a:prstGeom>
        </p:spPr>
      </p:pic>
    </p:spTree>
    <p:extLst>
      <p:ext uri="{BB962C8B-B14F-4D97-AF65-F5344CB8AC3E}">
        <p14:creationId xmlns:p14="http://schemas.microsoft.com/office/powerpoint/2010/main" val="176710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352675"/>
          </a:xfrm>
        </p:spPr>
        <p:txBody>
          <a:bodyPr>
            <a:normAutofit fontScale="92500" lnSpcReduction="20000"/>
          </a:bodyPr>
          <a:lstStyle/>
          <a:p>
            <a:r>
              <a:rPr lang="en-US" dirty="0"/>
              <a:t>Get the API key</a:t>
            </a:r>
          </a:p>
          <a:p>
            <a:r>
              <a:rPr lang="en-US" dirty="0"/>
              <a:t>To get the API key:</a:t>
            </a:r>
          </a:p>
          <a:p>
            <a:r>
              <a:rPr lang="en-US" dirty="0"/>
              <a:t>On the Apps page (Publish &gt; Apps), click </a:t>
            </a:r>
            <a:r>
              <a:rPr lang="en-US" b="1" dirty="0" err="1"/>
              <a:t>keyser_app</a:t>
            </a:r>
            <a:r>
              <a:rPr lang="en-US" dirty="0"/>
              <a:t>.</a:t>
            </a:r>
          </a:p>
          <a:p>
            <a:r>
              <a:rPr lang="en-US" dirty="0"/>
              <a:t>On the </a:t>
            </a:r>
            <a:r>
              <a:rPr lang="en-US" dirty="0" err="1"/>
              <a:t>keyser_app</a:t>
            </a:r>
            <a:r>
              <a:rPr lang="en-US" dirty="0"/>
              <a:t> page, click </a:t>
            </a:r>
            <a:r>
              <a:rPr lang="en-US" b="1" dirty="0"/>
              <a:t>Show</a:t>
            </a:r>
            <a:r>
              <a:rPr lang="en-US" dirty="0"/>
              <a:t> in the </a:t>
            </a:r>
            <a:r>
              <a:rPr lang="en-US" b="1" dirty="0"/>
              <a:t>Consumer Key</a:t>
            </a:r>
            <a:r>
              <a:rPr lang="en-US" dirty="0"/>
              <a:t> column. Notice that the key is associated with the "</a:t>
            </a:r>
            <a:r>
              <a:rPr lang="en-US" dirty="0" err="1"/>
              <a:t>helloworld_apikey</a:t>
            </a:r>
            <a:r>
              <a:rPr lang="en-US" dirty="0"/>
              <a:t> Product". Click </a:t>
            </a:r>
            <a:r>
              <a:rPr lang="en-US" b="1" dirty="0"/>
              <a:t>Hide</a:t>
            </a:r>
            <a:r>
              <a:rPr lang="en-US" dirty="0"/>
              <a:t> to hide the key. </a:t>
            </a:r>
          </a:p>
          <a:p>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pic>
        <p:nvPicPr>
          <p:cNvPr id="11266" name="Picture 2" descr="https://docs.apigee.com/api-platform/images/tutorial_helloapikey_consumer_ke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267200"/>
            <a:ext cx="70008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6799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362075"/>
          </a:xfrm>
        </p:spPr>
        <p:txBody>
          <a:bodyPr>
            <a:normAutofit fontScale="92500"/>
          </a:bodyPr>
          <a:lstStyle/>
          <a:p>
            <a:pPr marL="342900" indent="-342900">
              <a:buFont typeface="Arial" panose="020B0604020202020204" pitchFamily="34" charset="0"/>
              <a:buChar char="•"/>
            </a:pPr>
            <a:r>
              <a:rPr lang="en-US" b="0" dirty="0">
                <a:solidFill>
                  <a:schemeClr val="tx1"/>
                </a:solidFill>
              </a:rPr>
              <a:t>In the editor for the new API proxy, click the Develop tab.</a:t>
            </a:r>
          </a:p>
          <a:p>
            <a:pPr marL="342900" indent="-342900">
              <a:buFont typeface="Arial" panose="020B0604020202020204" pitchFamily="34" charset="0"/>
              <a:buChar char="•"/>
            </a:pPr>
            <a:r>
              <a:rPr lang="en-US" b="0" dirty="0">
                <a:solidFill>
                  <a:schemeClr val="tx1"/>
                </a:solidFill>
              </a:rPr>
              <a:t>(If you're not in the API proxy editor, select APIs &gt; API Proxies &gt; </a:t>
            </a:r>
            <a:r>
              <a:rPr lang="en-US" b="0" dirty="0" err="1">
                <a:solidFill>
                  <a:schemeClr val="tx1"/>
                </a:solidFill>
              </a:rPr>
              <a:t>helloworld_policies</a:t>
            </a:r>
            <a:r>
              <a:rPr lang="en-US" b="0" dirty="0">
                <a:solidFill>
                  <a:schemeClr val="tx1"/>
                </a:solidFill>
              </a:rPr>
              <a:t> in the management UI menu.)</a:t>
            </a:r>
          </a:p>
          <a:p>
            <a:pPr marL="342900" indent="-342900">
              <a:buFont typeface="Arial" panose="020B0604020202020204" pitchFamily="34" charset="0"/>
              <a:buChar char="•"/>
            </a:pPr>
            <a:endParaRPr lang="en-IN" b="0" dirty="0">
              <a:solidFill>
                <a:schemeClr val="tx1"/>
              </a:solidFill>
            </a:endParaRPr>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Add the Spike Arrest policy to your API</a:t>
            </a:r>
            <a:br>
              <a:rPr lang="en-US" b="0" dirty="0"/>
            </a:br>
            <a:endParaRPr lang="en-IN" dirty="0"/>
          </a:p>
        </p:txBody>
      </p:sp>
      <p:pic>
        <p:nvPicPr>
          <p:cNvPr id="1026" name="Picture 2" descr="https://docs.apigee.com/api-platform/images/DevelopTab_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763328"/>
            <a:ext cx="6029032" cy="118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4235296"/>
            <a:ext cx="859009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API Proxy Editor lets you see the structure of your API proxy and configure its flow</a:t>
            </a:r>
            <a:r>
              <a:rPr lang="en-US" dirty="0" smtClean="0"/>
              <a:t>.</a:t>
            </a:r>
          </a:p>
          <a:p>
            <a:pPr marL="285750" indent="-285750">
              <a:buFont typeface="Arial" panose="020B0604020202020204" pitchFamily="34" charset="0"/>
              <a:buChar char="•"/>
            </a:pPr>
            <a:r>
              <a:rPr lang="en-US" dirty="0" smtClean="0"/>
              <a:t> </a:t>
            </a:r>
            <a:r>
              <a:rPr lang="en-US" dirty="0"/>
              <a:t>The editor presents a visual representation of your proxy's request and response message flow </a:t>
            </a:r>
            <a:r>
              <a:rPr lang="en-US" dirty="0" smtClean="0"/>
              <a:t> as </a:t>
            </a:r>
            <a:r>
              <a:rPr lang="en-US" dirty="0"/>
              <a:t>well as an editable display of the underlying XML that defines the proxy.</a:t>
            </a:r>
          </a:p>
          <a:p>
            <a:pPr marL="285750" indent="-285750">
              <a:buFont typeface="Arial" panose="020B0604020202020204" pitchFamily="34" charset="0"/>
              <a:buChar char="•"/>
            </a:pPr>
            <a:r>
              <a:rPr lang="en-US" dirty="0"/>
              <a:t>In the left Navigator pane, click </a:t>
            </a:r>
            <a:r>
              <a:rPr lang="en-US" b="1" dirty="0" err="1"/>
              <a:t>PreFlow</a:t>
            </a:r>
            <a:r>
              <a:rPr lang="en-US" dirty="0"/>
              <a:t> under </a:t>
            </a:r>
            <a:r>
              <a:rPr lang="en-US" b="1" dirty="0"/>
              <a:t>Proxy Endpoints &gt; default</a:t>
            </a:r>
            <a:r>
              <a:rPr lang="en-US" dirty="0"/>
              <a:t>. </a:t>
            </a:r>
            <a:endParaRPr lang="en-US" dirty="0" smtClean="0"/>
          </a:p>
          <a:p>
            <a:pPr marL="285750" indent="-285750">
              <a:buFont typeface="Arial" panose="020B0604020202020204" pitchFamily="34" charset="0"/>
              <a:buChar char="•"/>
            </a:pPr>
            <a:r>
              <a:rPr lang="en-US" dirty="0" smtClean="0"/>
              <a:t>Click </a:t>
            </a:r>
            <a:r>
              <a:rPr lang="en-US" dirty="0"/>
              <a:t>the top </a:t>
            </a:r>
            <a:r>
              <a:rPr lang="en-US" b="1" dirty="0"/>
              <a:t>+Step</a:t>
            </a:r>
            <a:r>
              <a:rPr lang="en-US" dirty="0"/>
              <a:t> button, corresponding to the Request </a:t>
            </a:r>
            <a:r>
              <a:rPr lang="en-US" dirty="0" err="1"/>
              <a:t>PreFlow</a:t>
            </a:r>
            <a:r>
              <a:rPr lang="en-US" dirty="0"/>
              <a:t>. </a:t>
            </a:r>
            <a:endParaRPr lang="en-US" dirty="0" smtClean="0"/>
          </a:p>
          <a:p>
            <a:pPr marL="285750" indent="-285750">
              <a:buFont typeface="Arial" panose="020B0604020202020204" pitchFamily="34" charset="0"/>
              <a:buChar char="•"/>
            </a:pPr>
            <a:r>
              <a:rPr lang="en-US" dirty="0" smtClean="0"/>
              <a:t>This </a:t>
            </a:r>
            <a:r>
              <a:rPr lang="en-US" dirty="0"/>
              <a:t>displays a categorized list of all the policies you can create.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99342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0" dirty="0">
                <a:solidFill>
                  <a:schemeClr val="tx1"/>
                </a:solidFill>
              </a:rPr>
              <a:t>Trace is a tool for troubleshooting and monitoring API proxies running on </a:t>
            </a:r>
            <a:r>
              <a:rPr lang="en-US" b="0" dirty="0" err="1">
                <a:solidFill>
                  <a:schemeClr val="tx1"/>
                </a:solidFill>
              </a:rPr>
              <a:t>Apigee</a:t>
            </a:r>
            <a:r>
              <a:rPr lang="en-US" b="0" dirty="0">
                <a:solidFill>
                  <a:schemeClr val="tx1"/>
                </a:solidFill>
              </a:rPr>
              <a:t> Edge. </a:t>
            </a:r>
            <a:endParaRPr lang="en-US" b="0" dirty="0" smtClean="0">
              <a:solidFill>
                <a:schemeClr val="tx1"/>
              </a:solidFill>
            </a:endParaRPr>
          </a:p>
          <a:p>
            <a:r>
              <a:rPr lang="en-US" b="0" dirty="0" smtClean="0">
                <a:solidFill>
                  <a:schemeClr val="tx1"/>
                </a:solidFill>
              </a:rPr>
              <a:t>Trace </a:t>
            </a:r>
            <a:r>
              <a:rPr lang="en-US" b="0" dirty="0">
                <a:solidFill>
                  <a:schemeClr val="tx1"/>
                </a:solidFill>
              </a:rPr>
              <a:t>lets you probe the details of each step through an API proxy flow.</a:t>
            </a:r>
            <a:endParaRPr lang="en-IN" b="0" dirty="0">
              <a:solidFill>
                <a:schemeClr val="tx1"/>
              </a:solidFill>
            </a:endParaRPr>
          </a:p>
        </p:txBody>
      </p:sp>
      <p:sp>
        <p:nvSpPr>
          <p:cNvPr id="3" name="Title 2"/>
          <p:cNvSpPr>
            <a:spLocks noGrp="1"/>
          </p:cNvSpPr>
          <p:nvPr>
            <p:ph type="title"/>
          </p:nvPr>
        </p:nvSpPr>
        <p:spPr/>
        <p:txBody>
          <a:bodyPr/>
          <a:lstStyle/>
          <a:p>
            <a:r>
              <a:rPr lang="en-IN" dirty="0" smtClean="0"/>
              <a:t>Debugging</a:t>
            </a:r>
            <a:endParaRPr lang="en-IN" dirty="0"/>
          </a:p>
        </p:txBody>
      </p:sp>
    </p:spTree>
    <p:extLst>
      <p:ext uri="{BB962C8B-B14F-4D97-AF65-F5344CB8AC3E}">
        <p14:creationId xmlns:p14="http://schemas.microsoft.com/office/powerpoint/2010/main" val="12141716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Debugging</a:t>
            </a:r>
            <a:endParaRPr lang="en-IN" dirty="0"/>
          </a:p>
        </p:txBody>
      </p:sp>
      <p:pic>
        <p:nvPicPr>
          <p:cNvPr id="5" name="Picture 4"/>
          <p:cNvPicPr>
            <a:picLocks noChangeAspect="1"/>
          </p:cNvPicPr>
          <p:nvPr/>
        </p:nvPicPr>
        <p:blipFill rotWithShape="1">
          <a:blip r:embed="rId2"/>
          <a:srcRect l="5833" t="4076" r="5833" b="18888"/>
          <a:stretch/>
        </p:blipFill>
        <p:spPr>
          <a:xfrm>
            <a:off x="76199" y="1600199"/>
            <a:ext cx="9047286" cy="4438291"/>
          </a:xfrm>
          <a:prstGeom prst="rect">
            <a:avLst/>
          </a:prstGeom>
        </p:spPr>
      </p:pic>
    </p:spTree>
    <p:extLst>
      <p:ext uri="{BB962C8B-B14F-4D97-AF65-F5344CB8AC3E}">
        <p14:creationId xmlns:p14="http://schemas.microsoft.com/office/powerpoint/2010/main" val="2709132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0" dirty="0">
                <a:solidFill>
                  <a:schemeClr val="tx1"/>
                </a:solidFill>
              </a:rPr>
              <a:t>Trace is simple to use. You start a trace session, then make an API call to the Edge platform, and read the results.</a:t>
            </a:r>
          </a:p>
          <a:p>
            <a:r>
              <a:rPr lang="en-US" b="0" dirty="0">
                <a:solidFill>
                  <a:schemeClr val="tx1"/>
                </a:solidFill>
              </a:rPr>
              <a:t>Navigate to the Trace tool:</a:t>
            </a:r>
            <a:br>
              <a:rPr lang="en-US" b="0" dirty="0">
                <a:solidFill>
                  <a:schemeClr val="tx1"/>
                </a:solidFill>
              </a:rPr>
            </a:br>
            <a:endParaRPr lang="en-US" b="0" dirty="0">
              <a:solidFill>
                <a:schemeClr val="tx1"/>
              </a:solidFill>
            </a:endParaRPr>
          </a:p>
          <a:p>
            <a:pPr lvl="1"/>
            <a:r>
              <a:rPr lang="en-US" dirty="0">
                <a:solidFill>
                  <a:schemeClr val="tx1"/>
                </a:solidFill>
              </a:rPr>
              <a:t>In the New Edge UI: Select Develop &gt; API Proxies in the left navigation bar.</a:t>
            </a:r>
          </a:p>
          <a:p>
            <a:pPr lvl="1"/>
            <a:r>
              <a:rPr lang="en-US" dirty="0">
                <a:solidFill>
                  <a:schemeClr val="tx1"/>
                </a:solidFill>
              </a:rPr>
              <a:t>In the Edge Classic UI: Select APIs &gt; API Proxies in the top navigation bar.</a:t>
            </a:r>
          </a:p>
          <a:p>
            <a:r>
              <a:rPr lang="en-US" b="0" dirty="0">
                <a:solidFill>
                  <a:schemeClr val="tx1"/>
                </a:solidFill>
              </a:rPr>
              <a:t>Select an API proxy from the API Proxies page.</a:t>
            </a:r>
          </a:p>
          <a:p>
            <a:r>
              <a:rPr lang="en-US" b="0" dirty="0">
                <a:solidFill>
                  <a:schemeClr val="tx1"/>
                </a:solidFill>
              </a:rPr>
              <a:t>Be sure the API you wish to trace is deployed.</a:t>
            </a:r>
          </a:p>
          <a:p>
            <a:r>
              <a:rPr lang="en-US" b="0" dirty="0">
                <a:solidFill>
                  <a:schemeClr val="tx1"/>
                </a:solidFill>
              </a:rPr>
              <a:t>Click Trace to go to the Trace tool view.</a:t>
            </a:r>
          </a:p>
          <a:p>
            <a:r>
              <a:rPr lang="en-US" b="0" dirty="0">
                <a:solidFill>
                  <a:schemeClr val="tx1"/>
                </a:solidFill>
              </a:rPr>
              <a:t>Use the Deployment to Trace dropdown menu to select which deployment environment and proxy revision you wish to trace.</a:t>
            </a:r>
          </a:p>
          <a:p>
            <a:r>
              <a:rPr lang="en-US" b="0" dirty="0">
                <a:solidFill>
                  <a:schemeClr val="tx1"/>
                </a:solidFill>
              </a:rPr>
              <a:t>Click Start Trace Session. When the Trace session is active, the API proxy records details of each step in the processing pipeline. While the Trace session is running, messages and contextual data are captured from live traffic.</a:t>
            </a:r>
          </a:p>
          <a:p>
            <a:endParaRPr lang="en-IN" b="0" dirty="0">
              <a:solidFill>
                <a:schemeClr val="tx1"/>
              </a:solidFill>
            </a:endParaRPr>
          </a:p>
        </p:txBody>
      </p:sp>
      <p:sp>
        <p:nvSpPr>
          <p:cNvPr id="3" name="Title 2"/>
          <p:cNvSpPr>
            <a:spLocks noGrp="1"/>
          </p:cNvSpPr>
          <p:nvPr>
            <p:ph type="title"/>
          </p:nvPr>
        </p:nvSpPr>
        <p:spPr/>
        <p:txBody>
          <a:bodyPr/>
          <a:lstStyle/>
          <a:p>
            <a:r>
              <a:rPr lang="en-IN" b="0" dirty="0"/>
              <a:t>How to use Trace</a:t>
            </a:r>
            <a:br>
              <a:rPr lang="en-IN" b="0" dirty="0"/>
            </a:br>
            <a:endParaRPr lang="en-IN" dirty="0"/>
          </a:p>
        </p:txBody>
      </p:sp>
    </p:spTree>
    <p:extLst>
      <p:ext uri="{BB962C8B-B14F-4D97-AF65-F5344CB8AC3E}">
        <p14:creationId xmlns:p14="http://schemas.microsoft.com/office/powerpoint/2010/main" val="502505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How to use Trace</a:t>
            </a:r>
            <a:br>
              <a:rPr lang="en-IN" b="0" dirty="0"/>
            </a:br>
            <a:endParaRPr lang="en-IN" dirty="0"/>
          </a:p>
        </p:txBody>
      </p:sp>
      <p:pic>
        <p:nvPicPr>
          <p:cNvPr id="1026" name="Picture 2" descr="https://docs.apigee.com/api-platform/images/new-trace-7-17-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920" y="1524000"/>
            <a:ext cx="719137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819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Debugging</a:t>
            </a:r>
            <a:endParaRPr lang="en-IN" dirty="0"/>
          </a:p>
        </p:txBody>
      </p:sp>
      <p:pic>
        <p:nvPicPr>
          <p:cNvPr id="4" name="Picture 3"/>
          <p:cNvPicPr>
            <a:picLocks noChangeAspect="1"/>
          </p:cNvPicPr>
          <p:nvPr/>
        </p:nvPicPr>
        <p:blipFill>
          <a:blip r:embed="rId2"/>
          <a:stretch>
            <a:fillRect/>
          </a:stretch>
        </p:blipFill>
        <p:spPr>
          <a:xfrm>
            <a:off x="0" y="1714500"/>
            <a:ext cx="9144000" cy="5143500"/>
          </a:xfrm>
          <a:prstGeom prst="rect">
            <a:avLst/>
          </a:prstGeom>
        </p:spPr>
      </p:pic>
      <p:cxnSp>
        <p:nvCxnSpPr>
          <p:cNvPr id="6" name="Straight Arrow Connector 5"/>
          <p:cNvCxnSpPr/>
          <p:nvPr/>
        </p:nvCxnSpPr>
        <p:spPr>
          <a:xfrm flipV="1">
            <a:off x="6553200" y="1524000"/>
            <a:ext cx="76200" cy="3581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96000" y="1245672"/>
            <a:ext cx="1351652" cy="369332"/>
          </a:xfrm>
          <a:prstGeom prst="rect">
            <a:avLst/>
          </a:prstGeom>
          <a:noFill/>
        </p:spPr>
        <p:txBody>
          <a:bodyPr wrap="none" rtlCol="0">
            <a:spAutoFit/>
          </a:bodyPr>
          <a:lstStyle/>
          <a:p>
            <a:r>
              <a:rPr lang="en-IN" dirty="0" err="1" smtClean="0"/>
              <a:t>Json</a:t>
            </a:r>
            <a:r>
              <a:rPr lang="en-IN" dirty="0" smtClean="0"/>
              <a:t> to xml</a:t>
            </a:r>
            <a:endParaRPr lang="en-IN" dirty="0"/>
          </a:p>
        </p:txBody>
      </p:sp>
    </p:spTree>
    <p:extLst>
      <p:ext uri="{BB962C8B-B14F-4D97-AF65-F5344CB8AC3E}">
        <p14:creationId xmlns:p14="http://schemas.microsoft.com/office/powerpoint/2010/main" val="4045460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Debugging</a:t>
            </a:r>
            <a:endParaRPr lang="en-IN" dirty="0"/>
          </a:p>
        </p:txBody>
      </p:sp>
      <p:sp>
        <p:nvSpPr>
          <p:cNvPr id="7" name="TextBox 6"/>
          <p:cNvSpPr txBox="1"/>
          <p:nvPr/>
        </p:nvSpPr>
        <p:spPr>
          <a:xfrm>
            <a:off x="6096000" y="1245672"/>
            <a:ext cx="1326004" cy="369332"/>
          </a:xfrm>
          <a:prstGeom prst="rect">
            <a:avLst/>
          </a:prstGeom>
          <a:noFill/>
        </p:spPr>
        <p:txBody>
          <a:bodyPr wrap="none" rtlCol="0">
            <a:spAutoFit/>
          </a:bodyPr>
          <a:lstStyle/>
          <a:p>
            <a:r>
              <a:rPr lang="en-IN" dirty="0" smtClean="0"/>
              <a:t>Xml to </a:t>
            </a:r>
            <a:r>
              <a:rPr lang="en-IN" dirty="0" err="1" smtClean="0"/>
              <a:t>json</a:t>
            </a:r>
            <a:endParaRPr lang="en-IN" dirty="0"/>
          </a:p>
        </p:txBody>
      </p:sp>
      <p:pic>
        <p:nvPicPr>
          <p:cNvPr id="2" name="Picture 1"/>
          <p:cNvPicPr>
            <a:picLocks noChangeAspect="1"/>
          </p:cNvPicPr>
          <p:nvPr/>
        </p:nvPicPr>
        <p:blipFill>
          <a:blip r:embed="rId2"/>
          <a:stretch>
            <a:fillRect/>
          </a:stretch>
        </p:blipFill>
        <p:spPr>
          <a:xfrm>
            <a:off x="0" y="1685745"/>
            <a:ext cx="9144000" cy="5143500"/>
          </a:xfrm>
          <a:prstGeom prst="rect">
            <a:avLst/>
          </a:prstGeom>
        </p:spPr>
      </p:pic>
      <p:cxnSp>
        <p:nvCxnSpPr>
          <p:cNvPr id="8" name="Straight Arrow Connector 7"/>
          <p:cNvCxnSpPr/>
          <p:nvPr/>
        </p:nvCxnSpPr>
        <p:spPr>
          <a:xfrm flipH="1" flipV="1">
            <a:off x="7010400" y="1524000"/>
            <a:ext cx="152400" cy="381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11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Debugging</a:t>
            </a:r>
            <a:endParaRPr lang="en-IN" dirty="0"/>
          </a:p>
        </p:txBody>
      </p:sp>
      <p:pic>
        <p:nvPicPr>
          <p:cNvPr id="2" name="Picture 1"/>
          <p:cNvPicPr>
            <a:picLocks noChangeAspect="1"/>
          </p:cNvPicPr>
          <p:nvPr/>
        </p:nvPicPr>
        <p:blipFill rotWithShape="1">
          <a:blip r:embed="rId2"/>
          <a:srcRect l="5000" r="5000"/>
          <a:stretch/>
        </p:blipFill>
        <p:spPr>
          <a:xfrm>
            <a:off x="14376" y="1524000"/>
            <a:ext cx="9129623" cy="5143500"/>
          </a:xfrm>
          <a:prstGeom prst="rect">
            <a:avLst/>
          </a:prstGeom>
        </p:spPr>
      </p:pic>
    </p:spTree>
    <p:extLst>
      <p:ext uri="{BB962C8B-B14F-4D97-AF65-F5344CB8AC3E}">
        <p14:creationId xmlns:p14="http://schemas.microsoft.com/office/powerpoint/2010/main" val="1708022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Environment Configuration</a:t>
            </a:r>
            <a:endParaRPr lang="en-IN" dirty="0"/>
          </a:p>
        </p:txBody>
      </p:sp>
      <p:pic>
        <p:nvPicPr>
          <p:cNvPr id="4" name="Picture 3"/>
          <p:cNvPicPr>
            <a:picLocks noChangeAspect="1"/>
          </p:cNvPicPr>
          <p:nvPr/>
        </p:nvPicPr>
        <p:blipFill rotWithShape="1">
          <a:blip r:embed="rId2"/>
          <a:srcRect l="6665" t="8147" r="15834" b="14816"/>
          <a:stretch/>
        </p:blipFill>
        <p:spPr>
          <a:xfrm>
            <a:off x="491226" y="1676400"/>
            <a:ext cx="8175069" cy="4571006"/>
          </a:xfrm>
          <a:prstGeom prst="rect">
            <a:avLst/>
          </a:prstGeom>
        </p:spPr>
      </p:pic>
    </p:spTree>
    <p:extLst>
      <p:ext uri="{BB962C8B-B14F-4D97-AF65-F5344CB8AC3E}">
        <p14:creationId xmlns:p14="http://schemas.microsoft.com/office/powerpoint/2010/main" val="2808526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0" dirty="0">
                <a:solidFill>
                  <a:schemeClr val="tx1"/>
                </a:solidFill>
              </a:rPr>
              <a:t>Creating and editing </a:t>
            </a:r>
            <a:r>
              <a:rPr lang="en-IN" b="0" dirty="0" smtClean="0">
                <a:solidFill>
                  <a:schemeClr val="tx1"/>
                </a:solidFill>
              </a:rPr>
              <a:t>caches</a:t>
            </a:r>
          </a:p>
          <a:p>
            <a:r>
              <a:rPr lang="en-US" b="0" dirty="0">
                <a:solidFill>
                  <a:schemeClr val="tx1"/>
                </a:solidFill>
              </a:rPr>
              <a:t>In the management UI, click the </a:t>
            </a:r>
            <a:r>
              <a:rPr lang="en-US" dirty="0">
                <a:solidFill>
                  <a:schemeClr val="tx1"/>
                </a:solidFill>
              </a:rPr>
              <a:t>APIs</a:t>
            </a:r>
            <a:r>
              <a:rPr lang="en-US" b="0" dirty="0">
                <a:solidFill>
                  <a:schemeClr val="tx1"/>
                </a:solidFill>
              </a:rPr>
              <a:t> menu, then click </a:t>
            </a:r>
            <a:r>
              <a:rPr lang="en-US" dirty="0">
                <a:solidFill>
                  <a:schemeClr val="tx1"/>
                </a:solidFill>
              </a:rPr>
              <a:t>Environment Configuration</a:t>
            </a:r>
            <a:r>
              <a:rPr lang="en-US" b="0" dirty="0">
                <a:solidFill>
                  <a:schemeClr val="tx1"/>
                </a:solidFill>
              </a:rPr>
              <a:t>.</a:t>
            </a:r>
          </a:p>
          <a:p>
            <a:r>
              <a:rPr lang="en-US" b="0" dirty="0">
                <a:solidFill>
                  <a:schemeClr val="tx1"/>
                </a:solidFill>
              </a:rPr>
              <a:t>Select the environment for which you want to configure caches, such as </a:t>
            </a:r>
            <a:r>
              <a:rPr lang="en-US" dirty="0">
                <a:solidFill>
                  <a:schemeClr val="tx1"/>
                </a:solidFill>
              </a:rPr>
              <a:t>test</a:t>
            </a:r>
            <a:r>
              <a:rPr lang="en-US" b="0" dirty="0">
                <a:solidFill>
                  <a:schemeClr val="tx1"/>
                </a:solidFill>
              </a:rPr>
              <a:t> or </a:t>
            </a:r>
            <a:r>
              <a:rPr lang="en-US" dirty="0">
                <a:solidFill>
                  <a:schemeClr val="tx1"/>
                </a:solidFill>
              </a:rPr>
              <a:t>prod</a:t>
            </a:r>
            <a:r>
              <a:rPr lang="en-US" b="0" dirty="0">
                <a:solidFill>
                  <a:schemeClr val="tx1"/>
                </a:solidFill>
              </a:rPr>
              <a:t>.</a:t>
            </a:r>
          </a:p>
          <a:p>
            <a:r>
              <a:rPr lang="en-US" b="0" dirty="0">
                <a:solidFill>
                  <a:schemeClr val="tx1"/>
                </a:solidFill>
              </a:rPr>
              <a:t>Go to the </a:t>
            </a:r>
            <a:r>
              <a:rPr lang="en-US" dirty="0">
                <a:solidFill>
                  <a:schemeClr val="tx1"/>
                </a:solidFill>
              </a:rPr>
              <a:t>Caches</a:t>
            </a:r>
            <a:r>
              <a:rPr lang="en-US" b="0" dirty="0">
                <a:solidFill>
                  <a:schemeClr val="tx1"/>
                </a:solidFill>
              </a:rPr>
              <a:t> tab.</a:t>
            </a:r>
          </a:p>
          <a:p>
            <a:r>
              <a:rPr lang="en-US" b="0" dirty="0">
                <a:solidFill>
                  <a:schemeClr val="tx1"/>
                </a:solidFill>
              </a:rPr>
              <a:t>Click </a:t>
            </a:r>
            <a:r>
              <a:rPr lang="en-US" dirty="0">
                <a:solidFill>
                  <a:schemeClr val="tx1"/>
                </a:solidFill>
              </a:rPr>
              <a:t>Edit</a:t>
            </a:r>
            <a:r>
              <a:rPr lang="en-US" b="0" dirty="0">
                <a:solidFill>
                  <a:schemeClr val="tx1"/>
                </a:solidFill>
              </a:rPr>
              <a:t>.</a:t>
            </a:r>
          </a:p>
          <a:p>
            <a:r>
              <a:rPr lang="en-US" b="0" dirty="0">
                <a:solidFill>
                  <a:schemeClr val="tx1"/>
                </a:solidFill>
              </a:rPr>
              <a:t>Under </a:t>
            </a:r>
            <a:r>
              <a:rPr lang="en-US" dirty="0">
                <a:solidFill>
                  <a:schemeClr val="tx1"/>
                </a:solidFill>
              </a:rPr>
              <a:t>Caches</a:t>
            </a:r>
            <a:r>
              <a:rPr lang="en-US" b="0" dirty="0">
                <a:solidFill>
                  <a:schemeClr val="tx1"/>
                </a:solidFill>
              </a:rPr>
              <a:t>, at the right side, click the </a:t>
            </a:r>
            <a:r>
              <a:rPr lang="en-US" dirty="0">
                <a:solidFill>
                  <a:schemeClr val="tx1"/>
                </a:solidFill>
              </a:rPr>
              <a:t>+Cache</a:t>
            </a:r>
            <a:r>
              <a:rPr lang="en-US" b="0" dirty="0">
                <a:solidFill>
                  <a:schemeClr val="tx1"/>
                </a:solidFill>
              </a:rPr>
              <a:t> button to add a new cache.</a:t>
            </a:r>
          </a:p>
          <a:p>
            <a:endParaRPr lang="en-IN" b="0" dirty="0">
              <a:solidFill>
                <a:schemeClr val="tx1"/>
              </a:solidFill>
            </a:endParaRPr>
          </a:p>
          <a:p>
            <a:endParaRPr lang="en-IN" b="0" dirty="0">
              <a:solidFill>
                <a:schemeClr val="tx1"/>
              </a:solidFill>
            </a:endParaRPr>
          </a:p>
        </p:txBody>
      </p:sp>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spTree>
    <p:extLst>
      <p:ext uri="{BB962C8B-B14F-4D97-AF65-F5344CB8AC3E}">
        <p14:creationId xmlns:p14="http://schemas.microsoft.com/office/powerpoint/2010/main" val="2037170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352675"/>
          </a:xfrm>
        </p:spPr>
        <p:txBody>
          <a:bodyPr>
            <a:normAutofit/>
          </a:bodyPr>
          <a:lstStyle/>
          <a:p>
            <a:r>
              <a:rPr lang="en-US" dirty="0"/>
              <a:t>Call the API with a key</a:t>
            </a:r>
          </a:p>
          <a:p>
            <a:r>
              <a:rPr lang="en-IN" dirty="0"/>
              <a:t>http://{org-name}-test.apigee.net/helloapikey?apikey=apikey</a:t>
            </a:r>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pic>
        <p:nvPicPr>
          <p:cNvPr id="11266" name="Picture 2" descr="https://docs.apigee.com/api-platform/images/tutorial_helloapikey_consumer_ke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267200"/>
            <a:ext cx="70008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1314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2050" name="Picture 2" descr="https://docs.apigee.com/api-platform/images/edge-cache-ed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16" y="1707311"/>
            <a:ext cx="91249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528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47675"/>
          </a:xfrm>
        </p:spPr>
        <p:txBody>
          <a:bodyPr/>
          <a:lstStyle/>
          <a:p>
            <a:r>
              <a:rPr lang="en-IN" dirty="0" smtClean="0"/>
              <a:t>Shared Flows</a:t>
            </a:r>
            <a:endParaRPr lang="en-IN" dirty="0"/>
          </a:p>
        </p:txBody>
      </p:sp>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4" name="Picture 3"/>
          <p:cNvPicPr>
            <a:picLocks noChangeAspect="1"/>
          </p:cNvPicPr>
          <p:nvPr/>
        </p:nvPicPr>
        <p:blipFill rotWithShape="1">
          <a:blip r:embed="rId2"/>
          <a:srcRect l="10000" t="9980" r="8333" b="15946"/>
          <a:stretch/>
        </p:blipFill>
        <p:spPr>
          <a:xfrm>
            <a:off x="533400" y="1981200"/>
            <a:ext cx="7467600" cy="3810000"/>
          </a:xfrm>
          <a:prstGeom prst="rect">
            <a:avLst/>
          </a:prstGeom>
        </p:spPr>
      </p:pic>
    </p:spTree>
    <p:extLst>
      <p:ext uri="{BB962C8B-B14F-4D97-AF65-F5344CB8AC3E}">
        <p14:creationId xmlns:p14="http://schemas.microsoft.com/office/powerpoint/2010/main" val="11890795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Creating an Organization, Environment, and Virtual Host</a:t>
            </a:r>
            <a:endParaRPr lang="en-IN" dirty="0"/>
          </a:p>
        </p:txBody>
      </p:sp>
      <p:pic>
        <p:nvPicPr>
          <p:cNvPr id="4" name="Picture 3"/>
          <p:cNvPicPr>
            <a:picLocks noChangeAspect="1"/>
          </p:cNvPicPr>
          <p:nvPr/>
        </p:nvPicPr>
        <p:blipFill>
          <a:blip r:embed="rId2"/>
          <a:stretch>
            <a:fillRect/>
          </a:stretch>
        </p:blipFill>
        <p:spPr>
          <a:xfrm>
            <a:off x="-8335" y="1682870"/>
            <a:ext cx="9144000" cy="5143500"/>
          </a:xfrm>
          <a:prstGeom prst="rect">
            <a:avLst/>
          </a:prstGeom>
        </p:spPr>
      </p:pic>
    </p:spTree>
    <p:extLst>
      <p:ext uri="{BB962C8B-B14F-4D97-AF65-F5344CB8AC3E}">
        <p14:creationId xmlns:p14="http://schemas.microsoft.com/office/powerpoint/2010/main" val="37681679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47675"/>
          </a:xfrm>
        </p:spPr>
        <p:txBody>
          <a:bodyPr/>
          <a:lstStyle/>
          <a:p>
            <a:r>
              <a:rPr lang="en-IN" dirty="0" smtClean="0"/>
              <a:t>Shared Flows</a:t>
            </a:r>
            <a:endParaRPr lang="en-IN" dirty="0"/>
          </a:p>
        </p:txBody>
      </p:sp>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5" name="Picture 4"/>
          <p:cNvPicPr>
            <a:picLocks noChangeAspect="1"/>
          </p:cNvPicPr>
          <p:nvPr/>
        </p:nvPicPr>
        <p:blipFill>
          <a:blip r:embed="rId2"/>
          <a:stretch>
            <a:fillRect/>
          </a:stretch>
        </p:blipFill>
        <p:spPr>
          <a:xfrm>
            <a:off x="1438" y="2057400"/>
            <a:ext cx="9144000" cy="4572000"/>
          </a:xfrm>
          <a:prstGeom prst="rect">
            <a:avLst/>
          </a:prstGeom>
        </p:spPr>
      </p:pic>
    </p:spTree>
    <p:extLst>
      <p:ext uri="{BB962C8B-B14F-4D97-AF65-F5344CB8AC3E}">
        <p14:creationId xmlns:p14="http://schemas.microsoft.com/office/powerpoint/2010/main" val="620679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47675"/>
          </a:xfrm>
        </p:spPr>
        <p:txBody>
          <a:bodyPr/>
          <a:lstStyle/>
          <a:p>
            <a:r>
              <a:rPr lang="en-IN" dirty="0" smtClean="0"/>
              <a:t>Shared Flows</a:t>
            </a:r>
            <a:endParaRPr lang="en-IN" dirty="0"/>
          </a:p>
        </p:txBody>
      </p:sp>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5" name="Picture 4"/>
          <p:cNvPicPr>
            <a:picLocks noChangeAspect="1"/>
          </p:cNvPicPr>
          <p:nvPr/>
        </p:nvPicPr>
        <p:blipFill>
          <a:blip r:embed="rId2"/>
          <a:stretch>
            <a:fillRect/>
          </a:stretch>
        </p:blipFill>
        <p:spPr>
          <a:xfrm>
            <a:off x="1438" y="2057400"/>
            <a:ext cx="9144000" cy="4572000"/>
          </a:xfrm>
          <a:prstGeom prst="rect">
            <a:avLst/>
          </a:prstGeom>
        </p:spPr>
      </p:pic>
    </p:spTree>
    <p:extLst>
      <p:ext uri="{BB962C8B-B14F-4D97-AF65-F5344CB8AC3E}">
        <p14:creationId xmlns:p14="http://schemas.microsoft.com/office/powerpoint/2010/main" val="1449910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47675"/>
          </a:xfrm>
        </p:spPr>
        <p:txBody>
          <a:bodyPr/>
          <a:lstStyle/>
          <a:p>
            <a:r>
              <a:rPr lang="en-IN" dirty="0" smtClean="0"/>
              <a:t>Shared Flows</a:t>
            </a:r>
            <a:endParaRPr lang="en-IN" dirty="0"/>
          </a:p>
        </p:txBody>
      </p:sp>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4" name="Picture 3"/>
          <p:cNvPicPr>
            <a:picLocks noChangeAspect="1"/>
          </p:cNvPicPr>
          <p:nvPr/>
        </p:nvPicPr>
        <p:blipFill>
          <a:blip r:embed="rId2"/>
          <a:stretch>
            <a:fillRect/>
          </a:stretch>
        </p:blipFill>
        <p:spPr>
          <a:xfrm>
            <a:off x="-5751" y="1828801"/>
            <a:ext cx="9144000" cy="4645924"/>
          </a:xfrm>
          <a:prstGeom prst="rect">
            <a:avLst/>
          </a:prstGeom>
        </p:spPr>
      </p:pic>
    </p:spTree>
    <p:extLst>
      <p:ext uri="{BB962C8B-B14F-4D97-AF65-F5344CB8AC3E}">
        <p14:creationId xmlns:p14="http://schemas.microsoft.com/office/powerpoint/2010/main" val="1299553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6" name="Picture 5"/>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18497293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2" name="Picture 1"/>
          <p:cNvPicPr>
            <a:picLocks noChangeAspect="1"/>
          </p:cNvPicPr>
          <p:nvPr/>
        </p:nvPicPr>
        <p:blipFill>
          <a:blip r:embed="rId2"/>
          <a:stretch>
            <a:fillRect/>
          </a:stretch>
        </p:blipFill>
        <p:spPr>
          <a:xfrm>
            <a:off x="76200" y="1447800"/>
            <a:ext cx="9144000" cy="5143500"/>
          </a:xfrm>
          <a:prstGeom prst="rect">
            <a:avLst/>
          </a:prstGeom>
        </p:spPr>
      </p:pic>
    </p:spTree>
    <p:extLst>
      <p:ext uri="{BB962C8B-B14F-4D97-AF65-F5344CB8AC3E}">
        <p14:creationId xmlns:p14="http://schemas.microsoft.com/office/powerpoint/2010/main" val="21312581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4" name="Picture 3"/>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12902139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4" name="Picture 3"/>
          <p:cNvPicPr>
            <a:picLocks noChangeAspect="1"/>
          </p:cNvPicPr>
          <p:nvPr/>
        </p:nvPicPr>
        <p:blipFill>
          <a:blip r:embed="rId2"/>
          <a:stretch>
            <a:fillRect/>
          </a:stretch>
        </p:blipFill>
        <p:spPr>
          <a:xfrm>
            <a:off x="0" y="1219200"/>
            <a:ext cx="9144000" cy="5143500"/>
          </a:xfrm>
          <a:prstGeom prst="rect">
            <a:avLst/>
          </a:prstGeom>
        </p:spPr>
      </p:pic>
    </p:spTree>
    <p:extLst>
      <p:ext uri="{BB962C8B-B14F-4D97-AF65-F5344CB8AC3E}">
        <p14:creationId xmlns:p14="http://schemas.microsoft.com/office/powerpoint/2010/main" val="766195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648075"/>
          </a:xfrm>
        </p:spPr>
        <p:txBody>
          <a:bodyPr>
            <a:normAutofit fontScale="70000" lnSpcReduction="20000"/>
          </a:bodyPr>
          <a:lstStyle/>
          <a:p>
            <a:r>
              <a:rPr lang="en-US" dirty="0"/>
              <a:t>Best </a:t>
            </a:r>
            <a:r>
              <a:rPr lang="en-US" dirty="0" smtClean="0"/>
              <a:t>practice</a:t>
            </a:r>
            <a:r>
              <a:rPr lang="en-US" dirty="0"/>
              <a:t>: Passing the key in the HTTP </a:t>
            </a:r>
            <a:r>
              <a:rPr lang="en-US" dirty="0" smtClean="0"/>
              <a:t>header</a:t>
            </a:r>
          </a:p>
          <a:p>
            <a:r>
              <a:rPr lang="en-US" dirty="0"/>
              <a:t>Edit the API proxy. Select Develop &gt; API Proxies &gt; </a:t>
            </a:r>
            <a:r>
              <a:rPr lang="en-US" dirty="0" err="1"/>
              <a:t>helloworld_apikey</a:t>
            </a:r>
            <a:r>
              <a:rPr lang="en-US" dirty="0"/>
              <a:t>, and go to the Develop view.</a:t>
            </a:r>
          </a:p>
          <a:p>
            <a:r>
              <a:rPr lang="en-US" dirty="0"/>
              <a:t>Select the Verify API Key policy, and modify the policy XML to tell the policy to look in the header rather than in the </a:t>
            </a:r>
            <a:r>
              <a:rPr lang="en-US" dirty="0" err="1"/>
              <a:t>queryparam</a:t>
            </a:r>
            <a:r>
              <a:rPr lang="en-US" dirty="0"/>
              <a:t>:</a:t>
            </a:r>
          </a:p>
          <a:p>
            <a:endParaRPr lang="en-US" dirty="0"/>
          </a:p>
          <a:p>
            <a:r>
              <a:rPr lang="en-US" dirty="0"/>
              <a:t>&lt;</a:t>
            </a:r>
            <a:r>
              <a:rPr lang="en-US" dirty="0" err="1"/>
              <a:t>APIKey</a:t>
            </a:r>
            <a:r>
              <a:rPr lang="en-US" dirty="0"/>
              <a:t> ref="</a:t>
            </a:r>
            <a:r>
              <a:rPr lang="en-US" dirty="0" err="1"/>
              <a:t>request.header.x-apikey</a:t>
            </a:r>
            <a:r>
              <a:rPr lang="en-US" dirty="0"/>
              <a:t>"/&gt;</a:t>
            </a:r>
          </a:p>
          <a:p>
            <a:endParaRPr lang="en-US" dirty="0"/>
          </a:p>
          <a:p>
            <a:r>
              <a:rPr lang="en-US" dirty="0"/>
              <a:t>Save the API proxy to deploy the change.</a:t>
            </a:r>
          </a:p>
          <a:p>
            <a:r>
              <a:rPr lang="en-US" dirty="0"/>
              <a:t>Make the following API call using </a:t>
            </a:r>
            <a:r>
              <a:rPr lang="en-US" dirty="0" err="1"/>
              <a:t>cURL</a:t>
            </a:r>
            <a:r>
              <a:rPr lang="en-US" dirty="0"/>
              <a:t> to pass the API key as a header called x-</a:t>
            </a:r>
            <a:r>
              <a:rPr lang="en-US" dirty="0" err="1"/>
              <a:t>apikey</a:t>
            </a:r>
            <a:r>
              <a:rPr lang="en-US" dirty="0"/>
              <a:t>. Don't forget to substitute your organization name</a:t>
            </a:r>
            <a:r>
              <a:rPr lang="en-US" dirty="0" smtClean="0"/>
              <a:t>.</a:t>
            </a:r>
          </a:p>
          <a:p>
            <a:endParaRPr lang="en-US"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sp>
        <p:nvSpPr>
          <p:cNvPr id="6" name="Rectangle 3"/>
          <p:cNvSpPr>
            <a:spLocks noChangeArrowheads="1"/>
          </p:cNvSpPr>
          <p:nvPr/>
        </p:nvSpPr>
        <p:spPr bwMode="auto">
          <a:xfrm>
            <a:off x="685800" y="4938309"/>
            <a:ext cx="7467600" cy="94378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1568"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37474F"/>
                </a:solidFill>
                <a:effectLst/>
                <a:latin typeface="Roboto Mono"/>
              </a:rPr>
              <a:t>curl -v -H </a:t>
            </a:r>
            <a:r>
              <a:rPr kumimoji="0" lang="en-US" altLang="en-US" sz="2400" b="0" i="0" u="none" strike="noStrike" cap="none" normalizeH="0" baseline="0" dirty="0" smtClean="0">
                <a:ln>
                  <a:noFill/>
                </a:ln>
                <a:solidFill>
                  <a:srgbClr val="0D904F"/>
                </a:solidFill>
                <a:effectLst/>
                <a:latin typeface="Roboto Mono"/>
              </a:rPr>
              <a:t>"x-</a:t>
            </a:r>
            <a:r>
              <a:rPr kumimoji="0" lang="en-US" altLang="en-US" sz="2400" b="0" i="0" u="none" strike="noStrike" cap="none" normalizeH="0" baseline="0" dirty="0" err="1" smtClean="0">
                <a:ln>
                  <a:noFill/>
                </a:ln>
                <a:solidFill>
                  <a:srgbClr val="0D904F"/>
                </a:solidFill>
                <a:effectLst/>
                <a:latin typeface="Roboto Mono"/>
              </a:rPr>
              <a:t>apikey</a:t>
            </a:r>
            <a:r>
              <a:rPr kumimoji="0" lang="en-US" altLang="en-US" sz="2400" b="0" i="0" u="none" strike="noStrike" cap="none" normalizeH="0" baseline="0" dirty="0" smtClean="0">
                <a:ln>
                  <a:noFill/>
                </a:ln>
                <a:solidFill>
                  <a:srgbClr val="0D904F"/>
                </a:solidFill>
                <a:effectLst/>
                <a:latin typeface="Roboto Mono"/>
              </a:rPr>
              <a:t>: </a:t>
            </a:r>
            <a:r>
              <a:rPr kumimoji="0" lang="en-US" altLang="en-US" sz="2400" b="1" i="0" u="none" strike="noStrike" cap="none" normalizeH="0" baseline="0" dirty="0" smtClean="0">
                <a:ln>
                  <a:noFill/>
                </a:ln>
                <a:solidFill>
                  <a:srgbClr val="0D904F"/>
                </a:solidFill>
                <a:effectLst/>
                <a:latin typeface="Roboto Mono"/>
              </a:rPr>
              <a:t>{</a:t>
            </a:r>
            <a:r>
              <a:rPr kumimoji="0" lang="en-US" altLang="en-US" sz="2400" b="1" i="0" u="none" strike="noStrike" cap="none" normalizeH="0" baseline="0" dirty="0" err="1" smtClean="0">
                <a:ln>
                  <a:noFill/>
                </a:ln>
                <a:solidFill>
                  <a:srgbClr val="0D904F"/>
                </a:solidFill>
                <a:effectLst/>
                <a:latin typeface="Roboto Mono"/>
              </a:rPr>
              <a:t>api_key_goes_here</a:t>
            </a:r>
            <a:r>
              <a:rPr kumimoji="0" lang="en-US" altLang="en-US" sz="2400" b="1" i="0" u="none" strike="noStrike" cap="none" normalizeH="0" baseline="0" dirty="0" smtClean="0">
                <a:ln>
                  <a:noFill/>
                </a:ln>
                <a:solidFill>
                  <a:srgbClr val="0D904F"/>
                </a:solidFill>
                <a:effectLst/>
                <a:latin typeface="Roboto Mono"/>
              </a:rPr>
              <a:t>}</a:t>
            </a:r>
            <a:r>
              <a:rPr kumimoji="0" lang="en-US" altLang="en-US" sz="2400" b="0" i="0" u="none" strike="noStrike" cap="none" normalizeH="0" baseline="0" dirty="0" smtClean="0">
                <a:ln>
                  <a:noFill/>
                </a:ln>
                <a:solidFill>
                  <a:srgbClr val="0D904F"/>
                </a:solidFill>
                <a:effectLst/>
                <a:latin typeface="Roboto Mono"/>
              </a:rPr>
              <a:t>"</a:t>
            </a:r>
            <a:r>
              <a:rPr kumimoji="0" lang="en-US" altLang="en-US" sz="2400" b="0" i="0" u="none" strike="noStrike" cap="none" normalizeH="0" baseline="0" dirty="0" smtClean="0">
                <a:ln>
                  <a:noFill/>
                </a:ln>
                <a:solidFill>
                  <a:srgbClr val="37474F"/>
                </a:solidFill>
                <a:effectLst/>
                <a:latin typeface="Roboto Mono"/>
              </a:rPr>
              <a:t> http:</a:t>
            </a:r>
            <a:r>
              <a:rPr kumimoji="0" lang="en-US" altLang="en-US" sz="2400" b="0" i="0" u="none" strike="noStrike" cap="none" normalizeH="0" baseline="0" dirty="0" smtClean="0">
                <a:ln>
                  <a:noFill/>
                </a:ln>
                <a:solidFill>
                  <a:srgbClr val="D81B60"/>
                </a:solidFill>
                <a:effectLst/>
                <a:latin typeface="Roboto Mono"/>
              </a:rPr>
              <a:t>//</a:t>
            </a:r>
            <a:r>
              <a:rPr kumimoji="0" lang="en-US" altLang="en-US" sz="2400" b="1" i="0" u="none" strike="noStrike" cap="none" normalizeH="0" baseline="0" dirty="0" smtClean="0">
                <a:ln>
                  <a:noFill/>
                </a:ln>
                <a:solidFill>
                  <a:srgbClr val="D81B60"/>
                </a:solidFill>
                <a:effectLst/>
                <a:latin typeface="Roboto Mono"/>
              </a:rPr>
              <a:t>{org-name}</a:t>
            </a:r>
            <a:r>
              <a:rPr kumimoji="0" lang="en-US" altLang="en-US" sz="2400" b="0" i="0" u="none" strike="noStrike" cap="none" normalizeH="0" baseline="0" dirty="0" smtClean="0">
                <a:ln>
                  <a:noFill/>
                </a:ln>
                <a:solidFill>
                  <a:srgbClr val="D81B60"/>
                </a:solidFill>
                <a:effectLst/>
                <a:latin typeface="Roboto Mono"/>
              </a:rPr>
              <a:t>-test.apigee.net/helloapikey</a:t>
            </a:r>
            <a:r>
              <a:rPr kumimoji="0" lang="en-US" altLang="en-US" sz="2400" b="0" i="0" u="none" strike="noStrike" cap="none" normalizeH="0" baseline="0" dirty="0" smtClean="0">
                <a:ln>
                  <a:noFill/>
                </a:ln>
                <a:solidFill>
                  <a:schemeClr val="tx1"/>
                </a:solidFill>
                <a:effectLst/>
              </a:rPr>
              <a:t> </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8208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2" name="Picture 1"/>
          <p:cNvPicPr>
            <a:picLocks noChangeAspect="1"/>
          </p:cNvPicPr>
          <p:nvPr/>
        </p:nvPicPr>
        <p:blipFill rotWithShape="1">
          <a:blip r:embed="rId2"/>
          <a:srcRect b="70370"/>
          <a:stretch/>
        </p:blipFill>
        <p:spPr>
          <a:xfrm>
            <a:off x="17253" y="1600200"/>
            <a:ext cx="9144000" cy="2133600"/>
          </a:xfrm>
          <a:prstGeom prst="rect">
            <a:avLst/>
          </a:prstGeom>
        </p:spPr>
      </p:pic>
    </p:spTree>
    <p:extLst>
      <p:ext uri="{BB962C8B-B14F-4D97-AF65-F5344CB8AC3E}">
        <p14:creationId xmlns:p14="http://schemas.microsoft.com/office/powerpoint/2010/main" val="3974177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Flow Hooks</a:t>
            </a:r>
            <a:endParaRPr lang="en-IN" dirty="0"/>
          </a:p>
        </p:txBody>
      </p:sp>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4" name="Picture 3"/>
          <p:cNvPicPr>
            <a:picLocks noChangeAspect="1"/>
          </p:cNvPicPr>
          <p:nvPr/>
        </p:nvPicPr>
        <p:blipFill>
          <a:blip r:embed="rId2"/>
          <a:stretch>
            <a:fillRect/>
          </a:stretch>
        </p:blipFill>
        <p:spPr>
          <a:xfrm>
            <a:off x="-14377" y="1707311"/>
            <a:ext cx="9144000" cy="5143500"/>
          </a:xfrm>
          <a:prstGeom prst="rect">
            <a:avLst/>
          </a:prstGeom>
        </p:spPr>
      </p:pic>
    </p:spTree>
    <p:extLst>
      <p:ext uri="{BB962C8B-B14F-4D97-AF65-F5344CB8AC3E}">
        <p14:creationId xmlns:p14="http://schemas.microsoft.com/office/powerpoint/2010/main" val="4659077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Flow Hooks</a:t>
            </a:r>
            <a:endParaRPr lang="en-IN" dirty="0"/>
          </a:p>
        </p:txBody>
      </p:sp>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5" name="Picture 4"/>
          <p:cNvPicPr>
            <a:picLocks noChangeAspect="1"/>
          </p:cNvPicPr>
          <p:nvPr/>
        </p:nvPicPr>
        <p:blipFill>
          <a:blip r:embed="rId2"/>
          <a:stretch>
            <a:fillRect/>
          </a:stretch>
        </p:blipFill>
        <p:spPr>
          <a:xfrm>
            <a:off x="0" y="1381125"/>
            <a:ext cx="9144000" cy="5143500"/>
          </a:xfrm>
          <a:prstGeom prst="rect">
            <a:avLst/>
          </a:prstGeom>
        </p:spPr>
      </p:pic>
    </p:spTree>
    <p:extLst>
      <p:ext uri="{BB962C8B-B14F-4D97-AF65-F5344CB8AC3E}">
        <p14:creationId xmlns:p14="http://schemas.microsoft.com/office/powerpoint/2010/main" val="11558635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Flow Hooks</a:t>
            </a:r>
            <a:endParaRPr lang="en-IN" dirty="0"/>
          </a:p>
        </p:txBody>
      </p:sp>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7" name="Picture 6"/>
          <p:cNvPicPr>
            <a:picLocks noChangeAspect="1"/>
          </p:cNvPicPr>
          <p:nvPr/>
        </p:nvPicPr>
        <p:blipFill>
          <a:blip r:embed="rId2"/>
          <a:stretch>
            <a:fillRect/>
          </a:stretch>
        </p:blipFill>
        <p:spPr>
          <a:xfrm>
            <a:off x="34506" y="1381125"/>
            <a:ext cx="9144000" cy="5143500"/>
          </a:xfrm>
          <a:prstGeom prst="rect">
            <a:avLst/>
          </a:prstGeom>
        </p:spPr>
      </p:pic>
      <p:sp>
        <p:nvSpPr>
          <p:cNvPr id="8" name="TextBox 7"/>
          <p:cNvSpPr txBox="1"/>
          <p:nvPr/>
        </p:nvSpPr>
        <p:spPr>
          <a:xfrm>
            <a:off x="3505200" y="2913965"/>
            <a:ext cx="4987506" cy="646331"/>
          </a:xfrm>
          <a:prstGeom prst="rect">
            <a:avLst/>
          </a:prstGeom>
          <a:noFill/>
        </p:spPr>
        <p:txBody>
          <a:bodyPr wrap="square" rtlCol="0">
            <a:spAutoFit/>
          </a:bodyPr>
          <a:lstStyle/>
          <a:p>
            <a:r>
              <a:rPr lang="en-IN" dirty="0" smtClean="0"/>
              <a:t>Event though we have not added any policy automatically comes from flow hook</a:t>
            </a:r>
            <a:endParaRPr lang="en-IN" dirty="0"/>
          </a:p>
        </p:txBody>
      </p:sp>
    </p:spTree>
    <p:extLst>
      <p:ext uri="{BB962C8B-B14F-4D97-AF65-F5344CB8AC3E}">
        <p14:creationId xmlns:p14="http://schemas.microsoft.com/office/powerpoint/2010/main" val="1117406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Flow Hooks</a:t>
            </a:r>
            <a:endParaRPr lang="en-IN" dirty="0"/>
          </a:p>
        </p:txBody>
      </p:sp>
      <p:sp>
        <p:nvSpPr>
          <p:cNvPr id="3" name="Title 2"/>
          <p:cNvSpPr>
            <a:spLocks noGrp="1"/>
          </p:cNvSpPr>
          <p:nvPr>
            <p:ph type="title"/>
          </p:nvPr>
        </p:nvSpPr>
        <p:spPr/>
        <p:txBody>
          <a:bodyPr>
            <a:normAutofit fontScale="90000"/>
          </a:bodyPr>
          <a:lstStyle/>
          <a:p>
            <a:r>
              <a:rPr lang="en-US" b="0" dirty="0"/>
              <a:t>Creating an Organization, Environment, and Virtual Host</a:t>
            </a:r>
            <a:br>
              <a:rPr lang="en-US" b="0" dirty="0"/>
            </a:br>
            <a:endParaRPr lang="en-IN" dirty="0"/>
          </a:p>
        </p:txBody>
      </p:sp>
      <p:pic>
        <p:nvPicPr>
          <p:cNvPr id="5" name="Picture 4"/>
          <p:cNvPicPr>
            <a:picLocks noChangeAspect="1"/>
          </p:cNvPicPr>
          <p:nvPr/>
        </p:nvPicPr>
        <p:blipFill>
          <a:blip r:embed="rId2"/>
          <a:stretch>
            <a:fillRect/>
          </a:stretch>
        </p:blipFill>
        <p:spPr>
          <a:xfrm>
            <a:off x="18691" y="1405567"/>
            <a:ext cx="9144000" cy="5143500"/>
          </a:xfrm>
          <a:prstGeom prst="rect">
            <a:avLst/>
          </a:prstGeom>
        </p:spPr>
      </p:pic>
    </p:spTree>
    <p:extLst>
      <p:ext uri="{BB962C8B-B14F-4D97-AF65-F5344CB8AC3E}">
        <p14:creationId xmlns:p14="http://schemas.microsoft.com/office/powerpoint/2010/main" val="42339490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Add the Spike Arrest policy to your API</a:t>
            </a:r>
            <a:br>
              <a:rPr lang="en-US" b="0" dirty="0"/>
            </a:br>
            <a:endParaRPr lang="en-IN" dirty="0"/>
          </a:p>
        </p:txBody>
      </p:sp>
      <p:pic>
        <p:nvPicPr>
          <p:cNvPr id="2050" name="Picture 2" descr="Click Step in Request Pre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62200"/>
            <a:ext cx="7769225" cy="295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9939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Add the Spike Arrest policy to your API</a:t>
            </a:r>
            <a:br>
              <a:rPr lang="en-US" b="0" dirty="0"/>
            </a:br>
            <a:endParaRPr lang="en-IN" dirty="0"/>
          </a:p>
        </p:txBody>
      </p:sp>
      <p:pic>
        <p:nvPicPr>
          <p:cNvPr id="3074" name="Picture 2" descr="Create Spike Arrest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602" y="1524000"/>
            <a:ext cx="7096125" cy="48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2899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Add the Spike Arrest policy to your API</a:t>
            </a:r>
            <a:br>
              <a:rPr lang="en-US" b="0" dirty="0"/>
            </a:br>
            <a:endParaRPr lang="en-IN" dirty="0"/>
          </a:p>
        </p:txBody>
      </p:sp>
      <p:pic>
        <p:nvPicPr>
          <p:cNvPr id="4098" name="Picture 2" descr="View PreFlow with Spike Arrest poli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05000"/>
            <a:ext cx="8763000" cy="430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3133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Add the Spike Arrest policy to your API</a:t>
            </a:r>
            <a:br>
              <a:rPr lang="en-US" b="0" dirty="0"/>
            </a:br>
            <a:endParaRPr lang="en-IN" dirty="0"/>
          </a:p>
        </p:txBody>
      </p:sp>
      <p:pic>
        <p:nvPicPr>
          <p:cNvPr id="5122" name="Picture 2" descr="https://docs.apigee.com/api-platform/images/SpikeArrestInProxyEditorPreFlow_v2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4" y="955675"/>
            <a:ext cx="9208698" cy="5695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9600" y="5562600"/>
            <a:ext cx="7315200" cy="923330"/>
          </a:xfrm>
          <a:prstGeom prst="rect">
            <a:avLst/>
          </a:prstGeom>
          <a:noFill/>
        </p:spPr>
        <p:txBody>
          <a:bodyPr wrap="square" rtlCol="0">
            <a:spAutoFit/>
          </a:bodyPr>
          <a:lstStyle/>
          <a:p>
            <a:r>
              <a:rPr lang="en-US"/>
              <a:t>In the XML for the policy, change the value of the &lt;Rate&gt; element to 1pm (which translates into roughly 2 requests allowed every 60 seconds in the cloud).</a:t>
            </a:r>
            <a:endParaRPr lang="en-IN" dirty="0"/>
          </a:p>
        </p:txBody>
      </p:sp>
    </p:spTree>
    <p:extLst>
      <p:ext uri="{BB962C8B-B14F-4D97-AF65-F5344CB8AC3E}">
        <p14:creationId xmlns:p14="http://schemas.microsoft.com/office/powerpoint/2010/main" val="4224257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fontScale="77500" lnSpcReduction="20000"/>
          </a:bodyPr>
          <a:lstStyle/>
          <a:p>
            <a:r>
              <a:rPr lang="en-US" dirty="0"/>
              <a:t>Execute the curl command (or refresh the browser window) two or three more times within one minute, and notice that you get the following message because you exceeded the rate limit of the policy:</a:t>
            </a:r>
          </a:p>
          <a:p>
            <a:r>
              <a:rPr lang="en-US" dirty="0"/>
              <a:t>{</a:t>
            </a:r>
          </a:p>
          <a:p>
            <a:r>
              <a:rPr lang="en-US" dirty="0"/>
              <a:t>"fault": {</a:t>
            </a:r>
          </a:p>
          <a:p>
            <a:r>
              <a:rPr lang="en-US" dirty="0"/>
              <a:t>  "</a:t>
            </a:r>
            <a:r>
              <a:rPr lang="en-US" dirty="0" err="1"/>
              <a:t>faultstring</a:t>
            </a:r>
            <a:r>
              <a:rPr lang="en-US" dirty="0"/>
              <a:t>":"Spike arrest violation. Allowed rate : 1pm",</a:t>
            </a:r>
          </a:p>
          <a:p>
            <a:r>
              <a:rPr lang="en-US" dirty="0"/>
              <a:t>  "detail": {</a:t>
            </a:r>
          </a:p>
          <a:p>
            <a:r>
              <a:rPr lang="en-US" dirty="0"/>
              <a:t>    "</a:t>
            </a:r>
            <a:r>
              <a:rPr lang="en-US" dirty="0" err="1"/>
              <a:t>errorcode</a:t>
            </a:r>
            <a:r>
              <a:rPr lang="en-US" dirty="0"/>
              <a:t>":"</a:t>
            </a:r>
            <a:r>
              <a:rPr lang="en-US" dirty="0" err="1"/>
              <a:t>policies.ratelimit.SpikeArrestViolation</a:t>
            </a:r>
            <a:r>
              <a:rPr lang="en-US" dirty="0"/>
              <a:t>"}</a:t>
            </a:r>
          </a:p>
          <a:p>
            <a:r>
              <a:rPr lang="en-US" dirty="0"/>
              <a:t>  }</a:t>
            </a:r>
          </a:p>
          <a:p>
            <a:r>
              <a:rPr lang="en-US" dirty="0"/>
              <a:t>}</a:t>
            </a:r>
          </a:p>
          <a:p>
            <a:endParaRPr lang="en-US" dirty="0"/>
          </a:p>
          <a:p>
            <a:r>
              <a:rPr lang="en-US" dirty="0"/>
              <a:t>If you try making more calls within a minute, you should continue to get the fault message.</a:t>
            </a:r>
          </a:p>
          <a:p>
            <a:endParaRPr lang="en-US"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Add the Spike Arrest policy to your API</a:t>
            </a:r>
            <a:br>
              <a:rPr lang="en-US" b="0" dirty="0"/>
            </a:br>
            <a:endParaRPr lang="en-IN" dirty="0"/>
          </a:p>
        </p:txBody>
      </p:sp>
    </p:spTree>
    <p:extLst>
      <p:ext uri="{BB962C8B-B14F-4D97-AF65-F5344CB8AC3E}">
        <p14:creationId xmlns:p14="http://schemas.microsoft.com/office/powerpoint/2010/main" val="3089228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Secure an API by requiring API keys</a:t>
            </a:r>
            <a:br>
              <a:rPr lang="en-US" b="0" dirty="0"/>
            </a:br>
            <a:endParaRPr lang="en-IN" dirty="0"/>
          </a:p>
        </p:txBody>
      </p:sp>
      <p:pic>
        <p:nvPicPr>
          <p:cNvPr id="2" name="Picture 1"/>
          <p:cNvPicPr>
            <a:picLocks noChangeAspect="1"/>
          </p:cNvPicPr>
          <p:nvPr/>
        </p:nvPicPr>
        <p:blipFill rotWithShape="1">
          <a:blip r:embed="rId2"/>
          <a:srcRect b="79259"/>
          <a:stretch/>
        </p:blipFill>
        <p:spPr>
          <a:xfrm>
            <a:off x="-8335" y="1371600"/>
            <a:ext cx="9144000" cy="1066800"/>
          </a:xfrm>
          <a:prstGeom prst="rect">
            <a:avLst/>
          </a:prstGeom>
        </p:spPr>
      </p:pic>
      <p:pic>
        <p:nvPicPr>
          <p:cNvPr id="4" name="Picture 3"/>
          <p:cNvPicPr>
            <a:picLocks noChangeAspect="1"/>
          </p:cNvPicPr>
          <p:nvPr/>
        </p:nvPicPr>
        <p:blipFill rotWithShape="1">
          <a:blip r:embed="rId3"/>
          <a:srcRect t="1482" b="12592"/>
          <a:stretch/>
        </p:blipFill>
        <p:spPr>
          <a:xfrm>
            <a:off x="0" y="2438400"/>
            <a:ext cx="9144000" cy="4419600"/>
          </a:xfrm>
          <a:prstGeom prst="rect">
            <a:avLst/>
          </a:prstGeom>
        </p:spPr>
      </p:pic>
    </p:spTree>
    <p:extLst>
      <p:ext uri="{BB962C8B-B14F-4D97-AF65-F5344CB8AC3E}">
        <p14:creationId xmlns:p14="http://schemas.microsoft.com/office/powerpoint/2010/main" val="40608848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lnSpcReduction="10000"/>
          </a:bodyPr>
          <a:lstStyle/>
          <a:p>
            <a:r>
              <a:rPr lang="en-US" dirty="0"/>
              <a:t>Edit your policy to set the &lt;Rate&gt; limit to 15pm (which translates into roughly 2 calls allowed every 4 seconds in the cloud), and then save the API proxy.</a:t>
            </a:r>
          </a:p>
          <a:p>
            <a:r>
              <a:rPr lang="en-US" dirty="0"/>
              <a:t>Run the curl command or refresh the browser repeatedly (</a:t>
            </a:r>
            <a:r>
              <a:rPr lang="en-US" dirty="0" err="1"/>
              <a:t>cURL</a:t>
            </a:r>
            <a:r>
              <a:rPr lang="en-US" dirty="0"/>
              <a:t> is faster). </a:t>
            </a:r>
            <a:endParaRPr lang="en-US" dirty="0" smtClean="0"/>
          </a:p>
          <a:p>
            <a:r>
              <a:rPr lang="en-US" dirty="0" smtClean="0"/>
              <a:t>Notice </a:t>
            </a:r>
            <a:r>
              <a:rPr lang="en-US" dirty="0"/>
              <a:t>that if you make one or two calls within 4-second intervals, your calls succeed. </a:t>
            </a:r>
            <a:endParaRPr lang="en-US" dirty="0" smtClean="0"/>
          </a:p>
          <a:p>
            <a:r>
              <a:rPr lang="en-US" dirty="0" smtClean="0"/>
              <a:t>If </a:t>
            </a:r>
            <a:r>
              <a:rPr lang="en-US" dirty="0"/>
              <a:t>you make the calls quickly, more than two in within 4 seconds, you should get the fault. But after each 4-second interval you can continue making calls, as opposed to being blocked out for an entire minute (with the 1pm setting).</a:t>
            </a:r>
            <a:endParaRPr lang="en-IN" dirty="0"/>
          </a:p>
        </p:txBody>
      </p:sp>
      <p:sp>
        <p:nvSpPr>
          <p:cNvPr id="3" name="Title 2"/>
          <p:cNvSpPr>
            <a:spLocks noGrp="1"/>
          </p:cNvSpPr>
          <p:nvPr>
            <p:ph type="title"/>
          </p:nvPr>
        </p:nvSpPr>
        <p:spPr/>
        <p:txBody>
          <a:bodyPr>
            <a:normAutofit fontScale="90000"/>
          </a:bodyPr>
          <a:lstStyle/>
          <a:p>
            <a:pPr fontAlgn="b"/>
            <a:r>
              <a:rPr lang="en-US" dirty="0"/>
              <a:t/>
            </a:r>
            <a:br>
              <a:rPr lang="en-US" dirty="0"/>
            </a:br>
            <a:r>
              <a:rPr lang="en-US" b="0" dirty="0"/>
              <a:t/>
            </a:r>
            <a:br>
              <a:rPr lang="en-US" b="0" dirty="0"/>
            </a:br>
            <a:r>
              <a:rPr lang="en-US" b="0" dirty="0"/>
              <a:t>Add the Spike Arrest policy to your API</a:t>
            </a:r>
            <a:br>
              <a:rPr lang="en-US" b="0" dirty="0"/>
            </a:br>
            <a:endParaRPr lang="en-IN" dirty="0"/>
          </a:p>
        </p:txBody>
      </p:sp>
    </p:spTree>
    <p:extLst>
      <p:ext uri="{BB962C8B-B14F-4D97-AF65-F5344CB8AC3E}">
        <p14:creationId xmlns:p14="http://schemas.microsoft.com/office/powerpoint/2010/main" val="1448202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Caching</a:t>
            </a:r>
            <a:endParaRPr lang="en-IN" dirty="0"/>
          </a:p>
        </p:txBody>
      </p:sp>
      <p:pic>
        <p:nvPicPr>
          <p:cNvPr id="4" name="Picture 3"/>
          <p:cNvPicPr>
            <a:picLocks noChangeAspect="1"/>
          </p:cNvPicPr>
          <p:nvPr/>
        </p:nvPicPr>
        <p:blipFill rotWithShape="1">
          <a:blip r:embed="rId2"/>
          <a:srcRect l="6667" t="10371" r="5832" b="12592"/>
          <a:stretch/>
        </p:blipFill>
        <p:spPr>
          <a:xfrm>
            <a:off x="427967" y="1524000"/>
            <a:ext cx="8001000" cy="3962400"/>
          </a:xfrm>
          <a:prstGeom prst="rect">
            <a:avLst/>
          </a:prstGeom>
        </p:spPr>
      </p:pic>
    </p:spTree>
    <p:extLst>
      <p:ext uri="{BB962C8B-B14F-4D97-AF65-F5344CB8AC3E}">
        <p14:creationId xmlns:p14="http://schemas.microsoft.com/office/powerpoint/2010/main" val="41695229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Caching</a:t>
            </a:r>
            <a:endParaRPr lang="en-IN" dirty="0"/>
          </a:p>
        </p:txBody>
      </p:sp>
      <p:pic>
        <p:nvPicPr>
          <p:cNvPr id="2" name="Picture 1"/>
          <p:cNvPicPr>
            <a:picLocks noChangeAspect="1"/>
          </p:cNvPicPr>
          <p:nvPr/>
        </p:nvPicPr>
        <p:blipFill rotWithShape="1">
          <a:blip r:embed="rId2"/>
          <a:srcRect l="9167" t="10000" r="5000" b="12963"/>
          <a:stretch/>
        </p:blipFill>
        <p:spPr>
          <a:xfrm>
            <a:off x="440907" y="2133600"/>
            <a:ext cx="7848600" cy="3962400"/>
          </a:xfrm>
          <a:prstGeom prst="rect">
            <a:avLst/>
          </a:prstGeom>
        </p:spPr>
      </p:pic>
    </p:spTree>
    <p:extLst>
      <p:ext uri="{BB962C8B-B14F-4D97-AF65-F5344CB8AC3E}">
        <p14:creationId xmlns:p14="http://schemas.microsoft.com/office/powerpoint/2010/main" val="3490166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Caching</a:t>
            </a:r>
            <a:endParaRPr lang="en-IN" dirty="0"/>
          </a:p>
        </p:txBody>
      </p:sp>
      <p:pic>
        <p:nvPicPr>
          <p:cNvPr id="4" name="Picture 3"/>
          <p:cNvPicPr>
            <a:picLocks noChangeAspect="1"/>
          </p:cNvPicPr>
          <p:nvPr/>
        </p:nvPicPr>
        <p:blipFill rotWithShape="1">
          <a:blip r:embed="rId2"/>
          <a:srcRect l="7500" t="11481" r="5000" b="14444"/>
          <a:stretch/>
        </p:blipFill>
        <p:spPr>
          <a:xfrm>
            <a:off x="450971" y="1905000"/>
            <a:ext cx="8001000" cy="3810000"/>
          </a:xfrm>
          <a:prstGeom prst="rect">
            <a:avLst/>
          </a:prstGeom>
        </p:spPr>
      </p:pic>
      <p:sp>
        <p:nvSpPr>
          <p:cNvPr id="5" name="TextBox 4"/>
          <p:cNvSpPr txBox="1"/>
          <p:nvPr/>
        </p:nvSpPr>
        <p:spPr>
          <a:xfrm>
            <a:off x="4114800" y="3429000"/>
            <a:ext cx="1531188" cy="369332"/>
          </a:xfrm>
          <a:prstGeom prst="rect">
            <a:avLst/>
          </a:prstGeom>
          <a:noFill/>
        </p:spPr>
        <p:txBody>
          <a:bodyPr wrap="none" rtlCol="0">
            <a:spAutoFit/>
          </a:bodyPr>
          <a:lstStyle/>
          <a:p>
            <a:r>
              <a:rPr lang="en-IN" dirty="0" smtClean="0"/>
              <a:t>Cached Data</a:t>
            </a:r>
            <a:endParaRPr lang="en-IN" dirty="0"/>
          </a:p>
        </p:txBody>
      </p:sp>
    </p:spTree>
    <p:extLst>
      <p:ext uri="{BB962C8B-B14F-4D97-AF65-F5344CB8AC3E}">
        <p14:creationId xmlns:p14="http://schemas.microsoft.com/office/powerpoint/2010/main" val="40953075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0000" lnSpcReduction="20000"/>
          </a:bodyPr>
          <a:lstStyle/>
          <a:p>
            <a:r>
              <a:rPr lang="en-IN" dirty="0"/>
              <a:t>&lt;</a:t>
            </a:r>
            <a:r>
              <a:rPr lang="en-IN" dirty="0" err="1"/>
              <a:t>PopulateCache</a:t>
            </a:r>
            <a:r>
              <a:rPr lang="en-IN" dirty="0"/>
              <a:t> name="token-cache"&gt;</a:t>
            </a:r>
          </a:p>
          <a:p>
            <a:r>
              <a:rPr lang="en-IN" dirty="0"/>
              <a:t>    &lt;!-- The cache to write to. --&gt;</a:t>
            </a:r>
          </a:p>
          <a:p>
            <a:r>
              <a:rPr lang="en-IN" dirty="0"/>
              <a:t>    &lt;</a:t>
            </a:r>
            <a:r>
              <a:rPr lang="en-IN" dirty="0" err="1"/>
              <a:t>CacheResource</a:t>
            </a:r>
            <a:r>
              <a:rPr lang="en-IN" dirty="0"/>
              <a:t>&gt;</a:t>
            </a:r>
            <a:r>
              <a:rPr lang="en-IN" dirty="0" err="1"/>
              <a:t>mycache</a:t>
            </a:r>
            <a:r>
              <a:rPr lang="en-IN" dirty="0"/>
              <a:t>&lt;/</a:t>
            </a:r>
            <a:r>
              <a:rPr lang="en-IN" dirty="0" err="1"/>
              <a:t>CacheResource</a:t>
            </a:r>
            <a:r>
              <a:rPr lang="en-IN" dirty="0"/>
              <a:t>&gt;</a:t>
            </a:r>
          </a:p>
          <a:p>
            <a:r>
              <a:rPr lang="en-IN" dirty="0"/>
              <a:t>    &lt;!-- The source of the data, a variable containing the value. --&gt;</a:t>
            </a:r>
          </a:p>
          <a:p>
            <a:r>
              <a:rPr lang="en-IN" dirty="0"/>
              <a:t>    &lt;Source&gt;twitter-</a:t>
            </a:r>
            <a:r>
              <a:rPr lang="en-IN" dirty="0" err="1"/>
              <a:t>translate.apiAccessToken</a:t>
            </a:r>
            <a:r>
              <a:rPr lang="en-IN" dirty="0"/>
              <a:t>&lt;/Source&gt;</a:t>
            </a:r>
          </a:p>
          <a:p>
            <a:r>
              <a:rPr lang="en-IN" dirty="0"/>
              <a:t>    &lt;!-- An enumeration representing a prefix for namespace scope. --&gt;</a:t>
            </a:r>
          </a:p>
          <a:p>
            <a:r>
              <a:rPr lang="en-IN" dirty="0"/>
              <a:t>    &lt;Scope&gt;Exclusive&lt;/Scope&gt;</a:t>
            </a:r>
          </a:p>
          <a:p>
            <a:r>
              <a:rPr lang="en-IN" dirty="0"/>
              <a:t>    &lt;!-- A unique pointer (a flow variable value) to the data. Use this later to retrieve it. --&gt;</a:t>
            </a:r>
          </a:p>
          <a:p>
            <a:r>
              <a:rPr lang="en-IN" dirty="0"/>
              <a:t>    &lt;</a:t>
            </a:r>
            <a:r>
              <a:rPr lang="en-IN" dirty="0" err="1"/>
              <a:t>CacheKey</a:t>
            </a:r>
            <a:r>
              <a:rPr lang="en-IN" dirty="0"/>
              <a:t>&gt;</a:t>
            </a:r>
          </a:p>
          <a:p>
            <a:r>
              <a:rPr lang="en-IN" dirty="0"/>
              <a:t>        &lt;</a:t>
            </a:r>
            <a:r>
              <a:rPr lang="en-IN" dirty="0" err="1"/>
              <a:t>KeyFragment</a:t>
            </a:r>
            <a:r>
              <a:rPr lang="en-IN" dirty="0"/>
              <a:t>&gt;</a:t>
            </a:r>
            <a:r>
              <a:rPr lang="en-IN" dirty="0" err="1"/>
              <a:t>apiAccessToken</a:t>
            </a:r>
            <a:r>
              <a:rPr lang="en-IN" dirty="0"/>
              <a:t>&lt;/</a:t>
            </a:r>
            <a:r>
              <a:rPr lang="en-IN" dirty="0" err="1"/>
              <a:t>KeyFragment</a:t>
            </a:r>
            <a:r>
              <a:rPr lang="en-IN" dirty="0"/>
              <a:t>&gt;</a:t>
            </a:r>
          </a:p>
          <a:p>
            <a:r>
              <a:rPr lang="en-IN" dirty="0"/>
              <a:t>        &lt;</a:t>
            </a:r>
            <a:r>
              <a:rPr lang="en-IN" dirty="0" err="1"/>
              <a:t>KeyFragment</a:t>
            </a:r>
            <a:r>
              <a:rPr lang="en-IN" dirty="0"/>
              <a:t> ref="</a:t>
            </a:r>
            <a:r>
              <a:rPr lang="en-IN" dirty="0" err="1"/>
              <a:t>request.queryparam.client_id</a:t>
            </a:r>
            <a:r>
              <a:rPr lang="en-IN" dirty="0"/>
              <a:t>"&gt;&lt;/</a:t>
            </a:r>
            <a:r>
              <a:rPr lang="en-IN" dirty="0" err="1"/>
              <a:t>KeyFragment</a:t>
            </a:r>
            <a:r>
              <a:rPr lang="en-IN" dirty="0"/>
              <a:t>&gt;</a:t>
            </a:r>
          </a:p>
          <a:p>
            <a:r>
              <a:rPr lang="en-IN" dirty="0"/>
              <a:t>    &lt;/</a:t>
            </a:r>
            <a:r>
              <a:rPr lang="en-IN" dirty="0" err="1"/>
              <a:t>CacheKey</a:t>
            </a:r>
            <a:r>
              <a:rPr lang="en-IN" dirty="0"/>
              <a:t>&gt;</a:t>
            </a:r>
          </a:p>
          <a:p>
            <a:r>
              <a:rPr lang="en-IN" dirty="0"/>
              <a:t>    &lt;!-- Entries placed into the cache with this policy will expire after 600 seconds. --&gt;</a:t>
            </a:r>
          </a:p>
          <a:p>
            <a:r>
              <a:rPr lang="en-IN" dirty="0"/>
              <a:t>    &lt;</a:t>
            </a:r>
            <a:r>
              <a:rPr lang="en-IN" dirty="0" err="1"/>
              <a:t>ExpirySettings</a:t>
            </a:r>
            <a:r>
              <a:rPr lang="en-IN" dirty="0"/>
              <a:t>&gt;</a:t>
            </a:r>
          </a:p>
          <a:p>
            <a:r>
              <a:rPr lang="en-IN" dirty="0"/>
              <a:t>        &lt;</a:t>
            </a:r>
            <a:r>
              <a:rPr lang="en-IN" dirty="0" err="1"/>
              <a:t>TimeoutInSec</a:t>
            </a:r>
            <a:r>
              <a:rPr lang="en-IN" dirty="0"/>
              <a:t>&gt;600&lt;/</a:t>
            </a:r>
            <a:r>
              <a:rPr lang="en-IN" dirty="0" err="1"/>
              <a:t>TimeoutInSec</a:t>
            </a:r>
            <a:r>
              <a:rPr lang="en-IN" dirty="0"/>
              <a:t>&gt;</a:t>
            </a:r>
          </a:p>
          <a:p>
            <a:r>
              <a:rPr lang="en-IN" dirty="0"/>
              <a:t>    &lt;/</a:t>
            </a:r>
            <a:r>
              <a:rPr lang="en-IN" dirty="0" err="1"/>
              <a:t>ExpirySettings</a:t>
            </a:r>
            <a:r>
              <a:rPr lang="en-IN" dirty="0"/>
              <a:t>&gt;</a:t>
            </a:r>
          </a:p>
          <a:p>
            <a:r>
              <a:rPr lang="en-IN" dirty="0"/>
              <a:t>&lt;/</a:t>
            </a:r>
            <a:r>
              <a:rPr lang="en-IN" dirty="0" err="1"/>
              <a:t>PopulateCache</a:t>
            </a:r>
            <a:r>
              <a:rPr lang="en-IN" dirty="0"/>
              <a:t>&gt;</a:t>
            </a:r>
          </a:p>
        </p:txBody>
      </p:sp>
      <p:sp>
        <p:nvSpPr>
          <p:cNvPr id="3" name="Title 2"/>
          <p:cNvSpPr>
            <a:spLocks noGrp="1"/>
          </p:cNvSpPr>
          <p:nvPr>
            <p:ph type="title"/>
          </p:nvPr>
        </p:nvSpPr>
        <p:spPr/>
        <p:txBody>
          <a:bodyPr/>
          <a:lstStyle/>
          <a:p>
            <a:r>
              <a:rPr lang="en-IN" dirty="0" smtClean="0"/>
              <a:t>Cache Parameters</a:t>
            </a:r>
            <a:endParaRPr lang="en-IN" dirty="0"/>
          </a:p>
        </p:txBody>
      </p:sp>
    </p:spTree>
    <p:extLst>
      <p:ext uri="{BB962C8B-B14F-4D97-AF65-F5344CB8AC3E}">
        <p14:creationId xmlns:p14="http://schemas.microsoft.com/office/powerpoint/2010/main" val="39545665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Caching</a:t>
            </a:r>
            <a:endParaRPr lang="en-IN" dirty="0"/>
          </a:p>
        </p:txBody>
      </p:sp>
      <p:sp>
        <p:nvSpPr>
          <p:cNvPr id="5" name="TextBox 4"/>
          <p:cNvSpPr txBox="1"/>
          <p:nvPr/>
        </p:nvSpPr>
        <p:spPr>
          <a:xfrm>
            <a:off x="4114800" y="3429000"/>
            <a:ext cx="1531188" cy="369332"/>
          </a:xfrm>
          <a:prstGeom prst="rect">
            <a:avLst/>
          </a:prstGeom>
          <a:noFill/>
        </p:spPr>
        <p:txBody>
          <a:bodyPr wrap="none" rtlCol="0">
            <a:spAutoFit/>
          </a:bodyPr>
          <a:lstStyle/>
          <a:p>
            <a:r>
              <a:rPr lang="en-IN" dirty="0" smtClean="0"/>
              <a:t>Cached Data</a:t>
            </a:r>
            <a:endParaRPr lang="en-IN" dirty="0"/>
          </a:p>
        </p:txBody>
      </p:sp>
      <p:pic>
        <p:nvPicPr>
          <p:cNvPr id="2" name="Picture 1"/>
          <p:cNvPicPr>
            <a:picLocks noChangeAspect="1"/>
          </p:cNvPicPr>
          <p:nvPr/>
        </p:nvPicPr>
        <p:blipFill>
          <a:blip r:embed="rId2"/>
          <a:stretch>
            <a:fillRect/>
          </a:stretch>
        </p:blipFill>
        <p:spPr>
          <a:xfrm>
            <a:off x="0" y="1371600"/>
            <a:ext cx="9144000" cy="5143500"/>
          </a:xfrm>
          <a:prstGeom prst="rect">
            <a:avLst/>
          </a:prstGeom>
        </p:spPr>
      </p:pic>
    </p:spTree>
    <p:extLst>
      <p:ext uri="{BB962C8B-B14F-4D97-AF65-F5344CB8AC3E}">
        <p14:creationId xmlns:p14="http://schemas.microsoft.com/office/powerpoint/2010/main" val="11561488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Caching</a:t>
            </a:r>
            <a:endParaRPr lang="en-IN" dirty="0"/>
          </a:p>
        </p:txBody>
      </p:sp>
      <p:sp>
        <p:nvSpPr>
          <p:cNvPr id="5" name="TextBox 4"/>
          <p:cNvSpPr txBox="1"/>
          <p:nvPr/>
        </p:nvSpPr>
        <p:spPr>
          <a:xfrm>
            <a:off x="4114800" y="3429000"/>
            <a:ext cx="1531188" cy="369332"/>
          </a:xfrm>
          <a:prstGeom prst="rect">
            <a:avLst/>
          </a:prstGeom>
          <a:noFill/>
        </p:spPr>
        <p:txBody>
          <a:bodyPr wrap="none" rtlCol="0">
            <a:spAutoFit/>
          </a:bodyPr>
          <a:lstStyle/>
          <a:p>
            <a:r>
              <a:rPr lang="en-IN" dirty="0" smtClean="0"/>
              <a:t>Cached Data</a:t>
            </a:r>
            <a:endParaRPr lang="en-IN" dirty="0"/>
          </a:p>
        </p:txBody>
      </p:sp>
      <p:pic>
        <p:nvPicPr>
          <p:cNvPr id="4" name="Picture 3"/>
          <p:cNvPicPr>
            <a:picLocks noChangeAspect="1"/>
          </p:cNvPicPr>
          <p:nvPr/>
        </p:nvPicPr>
        <p:blipFill>
          <a:blip r:embed="rId2"/>
          <a:stretch>
            <a:fillRect/>
          </a:stretch>
        </p:blipFill>
        <p:spPr>
          <a:xfrm>
            <a:off x="-15815" y="1371600"/>
            <a:ext cx="9144000" cy="5143500"/>
          </a:xfrm>
          <a:prstGeom prst="rect">
            <a:avLst/>
          </a:prstGeom>
        </p:spPr>
      </p:pic>
      <p:cxnSp>
        <p:nvCxnSpPr>
          <p:cNvPr id="7" name="Straight Arrow Connector 6"/>
          <p:cNvCxnSpPr/>
          <p:nvPr/>
        </p:nvCxnSpPr>
        <p:spPr>
          <a:xfrm flipH="1">
            <a:off x="2667000" y="685800"/>
            <a:ext cx="1295400" cy="259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2908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Caching</a:t>
            </a:r>
            <a:endParaRPr lang="en-IN" dirty="0"/>
          </a:p>
        </p:txBody>
      </p:sp>
      <p:sp>
        <p:nvSpPr>
          <p:cNvPr id="5" name="TextBox 4"/>
          <p:cNvSpPr txBox="1"/>
          <p:nvPr/>
        </p:nvSpPr>
        <p:spPr>
          <a:xfrm>
            <a:off x="4114800" y="3429000"/>
            <a:ext cx="1531188" cy="369332"/>
          </a:xfrm>
          <a:prstGeom prst="rect">
            <a:avLst/>
          </a:prstGeom>
          <a:noFill/>
        </p:spPr>
        <p:txBody>
          <a:bodyPr wrap="none" rtlCol="0">
            <a:spAutoFit/>
          </a:bodyPr>
          <a:lstStyle/>
          <a:p>
            <a:r>
              <a:rPr lang="en-IN" dirty="0" smtClean="0"/>
              <a:t>Cached Data</a:t>
            </a:r>
            <a:endParaRPr lang="en-IN" dirty="0"/>
          </a:p>
        </p:txBody>
      </p:sp>
      <p:pic>
        <p:nvPicPr>
          <p:cNvPr id="2" name="Picture 1"/>
          <p:cNvPicPr>
            <a:picLocks noChangeAspect="1"/>
          </p:cNvPicPr>
          <p:nvPr/>
        </p:nvPicPr>
        <p:blipFill>
          <a:blip r:embed="rId2"/>
          <a:stretch>
            <a:fillRect/>
          </a:stretch>
        </p:blipFill>
        <p:spPr>
          <a:xfrm>
            <a:off x="152400" y="1494357"/>
            <a:ext cx="9144000" cy="5143500"/>
          </a:xfrm>
          <a:prstGeom prst="rect">
            <a:avLst/>
          </a:prstGeom>
        </p:spPr>
      </p:pic>
      <p:cxnSp>
        <p:nvCxnSpPr>
          <p:cNvPr id="8" name="Straight Arrow Connector 7"/>
          <p:cNvCxnSpPr/>
          <p:nvPr/>
        </p:nvCxnSpPr>
        <p:spPr>
          <a:xfrm flipH="1">
            <a:off x="2057400" y="1219200"/>
            <a:ext cx="990600" cy="213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12538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smtClean="0"/>
              <a:t>Lambdas</a:t>
            </a:r>
          </a:p>
          <a:p>
            <a:pPr lvl="1"/>
            <a:r>
              <a:rPr lang="en-US" dirty="0" smtClean="0"/>
              <a:t>Stream API</a:t>
            </a:r>
          </a:p>
          <a:p>
            <a:pPr lvl="1"/>
            <a:r>
              <a:rPr lang="en-US" dirty="0" smtClean="0"/>
              <a:t>Base 64</a:t>
            </a:r>
          </a:p>
          <a:p>
            <a:pPr lvl="1"/>
            <a:r>
              <a:rPr lang="en-US" dirty="0" err="1" smtClean="0"/>
              <a:t>Nashorn</a:t>
            </a:r>
            <a:endParaRPr lang="en-US" dirty="0" smtClean="0"/>
          </a:p>
          <a:p>
            <a:pPr lvl="1"/>
            <a:r>
              <a:rPr lang="en-US" dirty="0" smtClean="0"/>
              <a:t>Reflection</a:t>
            </a:r>
          </a:p>
          <a:p>
            <a:pPr lvl="1"/>
            <a:r>
              <a:rPr lang="en-US" dirty="0" smtClean="0"/>
              <a:t>Date Time API</a:t>
            </a:r>
          </a:p>
          <a:p>
            <a:pPr lvl="1"/>
            <a:r>
              <a:rPr lang="en-US" dirty="0" smtClean="0"/>
              <a:t>Repeated Annotations</a:t>
            </a:r>
          </a:p>
          <a:p>
            <a:pPr lvl="1"/>
            <a:r>
              <a:rPr lang="en-US" dirty="0" smtClean="0"/>
              <a:t>JDBC Improvements</a:t>
            </a:r>
          </a:p>
        </p:txBody>
      </p:sp>
      <p:sp>
        <p:nvSpPr>
          <p:cNvPr id="3" name="Title 2"/>
          <p:cNvSpPr>
            <a:spLocks noGrp="1"/>
          </p:cNvSpPr>
          <p:nvPr>
            <p:ph type="title"/>
          </p:nvPr>
        </p:nvSpPr>
        <p:spPr/>
        <p:txBody>
          <a:bodyPr/>
          <a:lstStyle/>
          <a:p>
            <a:r>
              <a:rPr lang="en-US" dirty="0" smtClean="0"/>
              <a:t>Module Summary</a:t>
            </a:r>
            <a:endParaRPr lang="en-US" dirty="0"/>
          </a:p>
        </p:txBody>
      </p:sp>
      <p:pic>
        <p:nvPicPr>
          <p:cNvPr id="4" name="Picture 3" descr="Thankyou_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40006" cy="6937579"/>
          </a:xfrm>
          <a:prstGeom prst="rect">
            <a:avLst/>
          </a:prstGeom>
        </p:spPr>
      </p:pic>
      <p:sp>
        <p:nvSpPr>
          <p:cNvPr id="5" name="Title 1"/>
          <p:cNvSpPr txBox="1">
            <a:spLocks/>
          </p:cNvSpPr>
          <p:nvPr/>
        </p:nvSpPr>
        <p:spPr>
          <a:xfrm>
            <a:off x="228600" y="228600"/>
            <a:ext cx="8229600" cy="1143000"/>
          </a:xfrm>
          <a:prstGeom prst="rect">
            <a:avLst/>
          </a:prstGeom>
        </p:spPr>
        <p:txBody>
          <a:bodyPr/>
          <a:lstStyle>
            <a:lvl1pPr algn="l" defTabSz="457200" rtl="0" eaLnBrk="1" latinLnBrk="0" hangingPunct="1">
              <a:spcBef>
                <a:spcPct val="0"/>
              </a:spcBef>
              <a:buNone/>
              <a:defRPr sz="4400" kern="1200" baseline="0">
                <a:solidFill>
                  <a:schemeClr val="tx1"/>
                </a:solidFill>
                <a:latin typeface="Helvetica"/>
                <a:ea typeface="+mj-ea"/>
                <a:cs typeface="+mj-cs"/>
              </a:defRPr>
            </a:lvl1pPr>
          </a:lstStyle>
          <a:p>
            <a:r>
              <a:rPr lang="en-US" sz="4700" dirty="0" smtClean="0">
                <a:solidFill>
                  <a:schemeClr val="bg1"/>
                </a:solidFill>
                <a:latin typeface="+mj-lt"/>
              </a:rPr>
              <a:t>Thank</a:t>
            </a:r>
            <a:r>
              <a:rPr lang="en-US" sz="4700" baseline="0" dirty="0" smtClean="0">
                <a:solidFill>
                  <a:schemeClr val="bg1"/>
                </a:solidFill>
                <a:latin typeface="+mj-lt"/>
              </a:rPr>
              <a:t> you</a:t>
            </a:r>
            <a:endParaRPr lang="en-US" sz="4700" dirty="0">
              <a:solidFill>
                <a:schemeClr val="bg1"/>
              </a:solidFill>
              <a:latin typeface="+mj-lt"/>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14F291-B47C-48A1-B199-EBD0A7B4E780}">
  <ds:schemaRefs>
    <ds:schemaRef ds:uri="http://purl.org/dc/dcmitype/"/>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5873</TotalTime>
  <Words>2061</Words>
  <Application>Microsoft Office PowerPoint</Application>
  <PresentationFormat>On-screen Show (4:3)</PresentationFormat>
  <Paragraphs>340</Paragraphs>
  <Slides>99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Arial</vt:lpstr>
      <vt:lpstr>Calibri</vt:lpstr>
      <vt:lpstr>Roboto</vt:lpstr>
      <vt:lpstr>Roboto Mono</vt:lpstr>
      <vt:lpstr>Wingdings</vt:lpstr>
      <vt:lpstr>Pencils_02_2012</vt:lpstr>
      <vt:lpstr>  Secure an API by requiring API keys </vt:lpstr>
      <vt:lpstr>  Secure an API by requiring API keys </vt:lpstr>
      <vt:lpstr>  Secure an API by requiring API keys </vt:lpstr>
      <vt:lpstr>  Secure an API by requiring API keys </vt:lpstr>
      <vt:lpstr>  Secure an API by requiring API keys </vt:lpstr>
      <vt:lpstr>  Secure an API by requiring API keys </vt:lpstr>
      <vt:lpstr>  Secure an API by requiring API keys </vt:lpstr>
      <vt:lpstr>  Secure an API by requiring API keys </vt:lpstr>
      <vt:lpstr>  Secure an API by requiring API keys </vt:lpstr>
      <vt:lpstr>  Secure an API by requiring API keys </vt:lpstr>
      <vt:lpstr>Download and deploy a token-generating API proxy </vt:lpstr>
      <vt:lpstr>Download and deploy a token-generating API proxy </vt:lpstr>
      <vt:lpstr>View the OAuth flow and policy </vt:lpstr>
      <vt:lpstr>View the OAuth flow and policy </vt:lpstr>
      <vt:lpstr>View the OAuth flow and policy </vt:lpstr>
      <vt:lpstr>View the OAuth flow and policy </vt:lpstr>
      <vt:lpstr>  Create the OAuth-protected API proxy </vt:lpstr>
      <vt:lpstr>  Create the OAuth-protected API proxy </vt:lpstr>
      <vt:lpstr>  Create the OAuth-protected API proxy </vt:lpstr>
      <vt:lpstr>  Create the OAuth-protected API proxy </vt:lpstr>
      <vt:lpstr>  Create the OAuth-protected API proxy </vt:lpstr>
      <vt:lpstr>View the Policies</vt:lpstr>
      <vt:lpstr>View the Policies</vt:lpstr>
      <vt:lpstr>  Create the OAuth-protected API proxy </vt:lpstr>
      <vt:lpstr>  Create the OAuth-protected API proxy </vt:lpstr>
      <vt:lpstr>  Create the OAuth-protected API proxy </vt:lpstr>
      <vt:lpstr>  Create the OAuth-protected API proxy </vt:lpstr>
      <vt:lpstr>PowerPoint Presentation</vt:lpstr>
      <vt:lpstr>  Create the OAuth-protected API proxy </vt:lpstr>
      <vt:lpstr>PowerPoint Presentation</vt:lpstr>
      <vt:lpstr>  Create the OAuth-protected API proxy </vt:lpstr>
      <vt:lpstr>PowerPoint Presentation</vt:lpstr>
      <vt:lpstr>PowerPoint Presentation</vt:lpstr>
      <vt:lpstr>PowerPoint Presentation</vt:lpstr>
      <vt:lpstr>API Tester</vt:lpstr>
      <vt:lpstr>Basic Authentication policy </vt:lpstr>
      <vt:lpstr>PowerPoint Presentation</vt:lpstr>
      <vt:lpstr>Basic Authentication policy </vt:lpstr>
      <vt:lpstr>Basic Authentication Policy</vt:lpstr>
      <vt:lpstr>Basic Authentication Policy</vt:lpstr>
      <vt:lpstr>Multiple Endpoints using Routes</vt:lpstr>
      <vt:lpstr>Multiple Endpoints using Routes</vt:lpstr>
      <vt:lpstr>Multiple Endpoints using Routes</vt:lpstr>
      <vt:lpstr>Proxy Chaining</vt:lpstr>
      <vt:lpstr>External Proxy Chaining</vt:lpstr>
      <vt:lpstr>Internal Proxy Chaining</vt:lpstr>
      <vt:lpstr>JWT Tokens</vt:lpstr>
      <vt:lpstr>JWT Tokens</vt:lpstr>
      <vt:lpstr>JWT Tokens</vt:lpstr>
      <vt:lpstr>JWT Tokens</vt:lpstr>
      <vt:lpstr>JWT Tokens</vt:lpstr>
      <vt:lpstr>JWT Tokens</vt:lpstr>
      <vt:lpstr>Mashup</vt:lpstr>
      <vt:lpstr>Mashup</vt:lpstr>
      <vt:lpstr>Mashup</vt:lpstr>
      <vt:lpstr>Mashup</vt:lpstr>
      <vt:lpstr>Mashup</vt:lpstr>
      <vt:lpstr>Mashup</vt:lpstr>
      <vt:lpstr>Mashup</vt:lpstr>
      <vt:lpstr>  Add the Spike Arrest policy to your API </vt:lpstr>
      <vt:lpstr>Debugging</vt:lpstr>
      <vt:lpstr>Debugging</vt:lpstr>
      <vt:lpstr>How to use Trace </vt:lpstr>
      <vt:lpstr>How to use Trace </vt:lpstr>
      <vt:lpstr>Debugging</vt:lpstr>
      <vt:lpstr>Debugging</vt:lpstr>
      <vt:lpstr>Debugging</vt:lpstr>
      <vt:lpstr>Environment Configuration</vt:lpstr>
      <vt:lpstr>Creating an Organization, Environment, and Virtual Host </vt:lpstr>
      <vt:lpstr>Creating an Organization, Environment, and Virtual Host </vt:lpstr>
      <vt:lpstr>Creating an Organization, Environment, and Virtual Host </vt:lpstr>
      <vt:lpstr>Creating an Organization, Environment, and Virtual Host</vt:lpstr>
      <vt:lpstr>Creating an Organization, Environment, and Virtual Host </vt:lpstr>
      <vt:lpstr>Creating an Organization, Environment, and Virtual Host </vt:lpstr>
      <vt:lpstr>Creating an Organization, Environment, and Virtual Host </vt:lpstr>
      <vt:lpstr>Creating an Organization, Environment, and Virtual Host </vt:lpstr>
      <vt:lpstr>Creating an Organization, Environment, and Virtual Host </vt:lpstr>
      <vt:lpstr>Creating an Organization, Environment, and Virtual Host </vt:lpstr>
      <vt:lpstr>Creating an Organization, Environment, and Virtual Host </vt:lpstr>
      <vt:lpstr>Creating an Organization, Environment, and Virtual Host </vt:lpstr>
      <vt:lpstr>Creating an Organization, Environment, and Virtual Host </vt:lpstr>
      <vt:lpstr>Creating an Organization, Environment, and Virtual Host </vt:lpstr>
      <vt:lpstr>Creating an Organization, Environment, and Virtual Host </vt:lpstr>
      <vt:lpstr>Creating an Organization, Environment, and Virtual Host </vt:lpstr>
      <vt:lpstr>  Add the Spike Arrest policy to your API </vt:lpstr>
      <vt:lpstr>  Add the Spike Arrest policy to your API </vt:lpstr>
      <vt:lpstr>  Add the Spike Arrest policy to your API </vt:lpstr>
      <vt:lpstr>  Add the Spike Arrest policy to your API </vt:lpstr>
      <vt:lpstr>  Add the Spike Arrest policy to your API </vt:lpstr>
      <vt:lpstr>  Add the Spike Arrest policy to your API </vt:lpstr>
      <vt:lpstr>Caching</vt:lpstr>
      <vt:lpstr>Caching</vt:lpstr>
      <vt:lpstr>Caching</vt:lpstr>
      <vt:lpstr>Cache Parameters</vt:lpstr>
      <vt:lpstr>Caching</vt:lpstr>
      <vt:lpstr>Caching</vt:lpstr>
      <vt:lpstr>Caching</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1004</cp:revision>
  <dcterms:created xsi:type="dcterms:W3CDTF">2012-03-13T15:47:14Z</dcterms:created>
  <dcterms:modified xsi:type="dcterms:W3CDTF">2019-01-27T12:14:24Z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